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4" r:id="rId1"/>
  </p:sldMasterIdLst>
  <p:notesMasterIdLst>
    <p:notesMasterId r:id="rId37"/>
  </p:notesMasterIdLst>
  <p:handoutMasterIdLst>
    <p:handoutMasterId r:id="rId38"/>
  </p:handoutMasterIdLst>
  <p:sldIdLst>
    <p:sldId id="256" r:id="rId2"/>
    <p:sldId id="276" r:id="rId3"/>
    <p:sldId id="569" r:id="rId4"/>
    <p:sldId id="535" r:id="rId5"/>
    <p:sldId id="536" r:id="rId6"/>
    <p:sldId id="539" r:id="rId7"/>
    <p:sldId id="585" r:id="rId8"/>
    <p:sldId id="540" r:id="rId9"/>
    <p:sldId id="582" r:id="rId10"/>
    <p:sldId id="584" r:id="rId11"/>
    <p:sldId id="583" r:id="rId12"/>
    <p:sldId id="588" r:id="rId13"/>
    <p:sldId id="581" r:id="rId14"/>
    <p:sldId id="576" r:id="rId15"/>
    <p:sldId id="578" r:id="rId16"/>
    <p:sldId id="579" r:id="rId17"/>
    <p:sldId id="580" r:id="rId18"/>
    <p:sldId id="596" r:id="rId19"/>
    <p:sldId id="571" r:id="rId20"/>
    <p:sldId id="573" r:id="rId21"/>
    <p:sldId id="575" r:id="rId22"/>
    <p:sldId id="577" r:id="rId23"/>
    <p:sldId id="574" r:id="rId24"/>
    <p:sldId id="559" r:id="rId25"/>
    <p:sldId id="560" r:id="rId26"/>
    <p:sldId id="561" r:id="rId27"/>
    <p:sldId id="592" r:id="rId28"/>
    <p:sldId id="598" r:id="rId29"/>
    <p:sldId id="591" r:id="rId30"/>
    <p:sldId id="590" r:id="rId31"/>
    <p:sldId id="597" r:id="rId32"/>
    <p:sldId id="593" r:id="rId33"/>
    <p:sldId id="594" r:id="rId34"/>
    <p:sldId id="595" r:id="rId35"/>
    <p:sldId id="534" r:id="rId36"/>
  </p:sldIdLst>
  <p:sldSz cx="9144000" cy="6858000" type="screen4x3"/>
  <p:notesSz cx="7102475" cy="9388475"/>
  <p:custDataLst>
    <p:tags r:id="rId39"/>
  </p:custDataLst>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showPr showNarration="1">
    <p:present/>
    <p:sldAll/>
    <p:penClr>
      <a:srgbClr val="FF0000"/>
    </p:penClr>
    <p:extLst>
      <p:ext uri="{EC167BDD-8182-4AB7-AECC-EB403E3ABB37}">
        <p14:laserClr xmlns="" xmlns:p14="http://schemas.microsoft.com/office/powerpoint/2010/main" xmlns:mv="urn:schemas-microsoft-com:mac:vml" xmlns:mc="http://schemas.openxmlformats.org/markup-compatibility/2006">
          <a:srgbClr val="FF0000"/>
        </p14:laserClr>
      </p:ext>
      <p:ext uri="{2FDB2607-1784-4EEB-B798-7EB5836EED8A}">
        <p14:showMediaCtrls xmlns="" xmlns:p14="http://schemas.microsoft.com/office/powerpoint/2010/main" xmlns:mv="urn:schemas-microsoft-com:mac:vml" xmlns:mc="http://schemas.openxmlformats.org/markup-compatibility/2006" val="1"/>
      </p:ext>
    </p:extLst>
  </p:showPr>
  <p:clrMru>
    <a:srgbClr val="005C96"/>
    <a:srgbClr val="A9B5DA"/>
    <a:srgbClr val="A0ACCE"/>
    <a:srgbClr val="8E9FC6"/>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5" autoAdjust="0"/>
    <p:restoredTop sz="86388" autoAdjust="0"/>
  </p:normalViewPr>
  <p:slideViewPr>
    <p:cSldViewPr snapToGrid="0" snapToObjects="1">
      <p:cViewPr>
        <p:scale>
          <a:sx n="75" d="100"/>
          <a:sy n="75" d="100"/>
        </p:scale>
        <p:origin x="-612" y="-522"/>
      </p:cViewPr>
      <p:guideLst>
        <p:guide orient="horz" pos="2160"/>
        <p:guide pos="2880"/>
      </p:guideLst>
    </p:cSldViewPr>
  </p:slideViewPr>
  <p:outlineViewPr>
    <p:cViewPr>
      <p:scale>
        <a:sx n="33" d="100"/>
        <a:sy n="33" d="100"/>
      </p:scale>
      <p:origin x="0" y="2816"/>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varScale="1">
        <p:scale>
          <a:sx n="82" d="100"/>
          <a:sy n="82" d="100"/>
        </p:scale>
        <p:origin x="-1818" y="-84"/>
      </p:cViewPr>
      <p:guideLst>
        <p:guide orient="horz" pos="2957"/>
        <p:guide pos="223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4023092" y="8917422"/>
            <a:ext cx="3077739" cy="469424"/>
          </a:xfrm>
          <a:prstGeom prst="rect">
            <a:avLst/>
          </a:prstGeom>
        </p:spPr>
        <p:txBody>
          <a:bodyPr vert="horz" wrap="square" lIns="94229" tIns="47114" rIns="94229" bIns="47114" numCol="1" anchor="b" anchorCtr="0" compatLnSpc="1">
            <a:prstTxWarp prst="textNoShape">
              <a:avLst/>
            </a:prstTxWarp>
          </a:bodyPr>
          <a:lstStyle>
            <a:lvl1pPr algn="r">
              <a:defRPr sz="1200">
                <a:latin typeface="Calibri" pitchFamily="-112" charset="0"/>
              </a:defRPr>
            </a:lvl1pPr>
          </a:lstStyle>
          <a:p>
            <a:pPr>
              <a:defRPr/>
            </a:pPr>
            <a:fld id="{1490A926-3872-41D5-9223-C902BEE32704}" type="slidenum">
              <a:rPr lang="en-US"/>
              <a:pPr>
                <a:def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val="23246828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fontAlgn="auto">
              <a:spcBef>
                <a:spcPts val="0"/>
              </a:spcBef>
              <a:spcAft>
                <a:spcPts val="0"/>
              </a:spcAft>
              <a:defRPr sz="1200">
                <a:latin typeface="+mn-lt"/>
                <a:ea typeface="+mn-ea"/>
                <a:cs typeface="+mn-cs"/>
              </a:defRPr>
            </a:lvl1pPr>
          </a:lstStyle>
          <a:p>
            <a:pPr>
              <a:defRPr/>
            </a:pPr>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wrap="square" lIns="94229" tIns="47114" rIns="94229" bIns="47114" numCol="1" anchor="b" anchorCtr="0" compatLnSpc="1">
            <a:prstTxWarp prst="textNoShape">
              <a:avLst/>
            </a:prstTxWarp>
          </a:bodyPr>
          <a:lstStyle>
            <a:lvl1pPr algn="r">
              <a:defRPr sz="1200">
                <a:latin typeface="Calibri" pitchFamily="-112" charset="0"/>
              </a:defRPr>
            </a:lvl1pPr>
          </a:lstStyle>
          <a:p>
            <a:pPr>
              <a:defRPr/>
            </a:pPr>
            <a:fld id="{C1DC5695-40F4-4B85-9387-D9008FC566AA}" type="slidenum">
              <a:rPr lang="en-US"/>
              <a:pPr>
                <a:def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val="25994082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pPr>
              <a:defRPr/>
            </a:pPr>
            <a:fld id="{C1DC5695-40F4-4B85-9387-D9008FC566AA}"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do we need more and faster responsive resources? Variable</a:t>
            </a:r>
            <a:r>
              <a:rPr lang="en-US" baseline="0" dirty="0" smtClean="0"/>
              <a:t> resources – wind and solar.</a:t>
            </a:r>
            <a:endParaRPr lang="en-US" dirty="0"/>
          </a:p>
        </p:txBody>
      </p:sp>
      <p:sp>
        <p:nvSpPr>
          <p:cNvPr id="5" name="Slide Number Placeholder 4"/>
          <p:cNvSpPr>
            <a:spLocks noGrp="1"/>
          </p:cNvSpPr>
          <p:nvPr>
            <p:ph type="sldNum" sz="quarter" idx="11"/>
          </p:nvPr>
        </p:nvSpPr>
        <p:spPr/>
        <p:txBody>
          <a:bodyPr/>
          <a:lstStyle/>
          <a:p>
            <a:pPr>
              <a:defRPr/>
            </a:pPr>
            <a:fld id="{C1DC5695-40F4-4B85-9387-D9008FC566AA}" type="slidenum">
              <a:rPr lang="en-US" smtClean="0"/>
              <a:pPr>
                <a:defRPr/>
              </a:pPr>
              <a:t>23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6" descr="RAP_logo.wmf"/>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5614988" y="420688"/>
            <a:ext cx="3098800" cy="5969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6" name="TextBox 5"/>
          <p:cNvSpPr txBox="1">
            <a:spLocks noChangeArrowheads="1"/>
          </p:cNvSpPr>
          <p:nvPr/>
        </p:nvSpPr>
        <p:spPr bwMode="auto">
          <a:xfrm>
            <a:off x="2286000" y="6069013"/>
            <a:ext cx="2870200" cy="261937"/>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b="1" dirty="0" smtClean="0">
                <a:solidFill>
                  <a:srgbClr val="FFFFFF"/>
                </a:solidFill>
                <a:latin typeface="Georgia" pitchFamily="18" charset="0"/>
              </a:rPr>
              <a:t>The Regulatory Assistance Project</a:t>
            </a:r>
          </a:p>
        </p:txBody>
      </p:sp>
      <p:sp>
        <p:nvSpPr>
          <p:cNvPr id="8" name="TextBox 7"/>
          <p:cNvSpPr txBox="1">
            <a:spLocks noChangeArrowheads="1"/>
          </p:cNvSpPr>
          <p:nvPr/>
        </p:nvSpPr>
        <p:spPr bwMode="auto">
          <a:xfrm>
            <a:off x="5156200" y="6070600"/>
            <a:ext cx="1620838" cy="430213"/>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dirty="0" smtClean="0">
                <a:solidFill>
                  <a:srgbClr val="FFFFFF"/>
                </a:solidFill>
                <a:latin typeface="Georgia" pitchFamily="18" charset="0"/>
              </a:rPr>
              <a:t>50 State Street, Suite 3</a:t>
            </a:r>
          </a:p>
          <a:p>
            <a:pPr eaLnBrk="1" hangingPunct="1">
              <a:defRPr/>
            </a:pPr>
            <a:r>
              <a:rPr lang="en-US" sz="1100" dirty="0" smtClean="0">
                <a:solidFill>
                  <a:srgbClr val="FFFFFF"/>
                </a:solidFill>
                <a:latin typeface="Georgia" pitchFamily="18" charset="0"/>
              </a:rPr>
              <a:t>Montpelier, VT 05602</a:t>
            </a:r>
          </a:p>
        </p:txBody>
      </p:sp>
      <p:sp>
        <p:nvSpPr>
          <p:cNvPr id="9" name="TextBox 8"/>
          <p:cNvSpPr txBox="1">
            <a:spLocks noChangeArrowheads="1"/>
          </p:cNvSpPr>
          <p:nvPr/>
        </p:nvSpPr>
        <p:spPr bwMode="auto">
          <a:xfrm>
            <a:off x="6931025" y="6069013"/>
            <a:ext cx="1936750" cy="43021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dirty="0" smtClean="0">
                <a:solidFill>
                  <a:srgbClr val="FFFFFF"/>
                </a:solidFill>
                <a:latin typeface="Georgia" pitchFamily="18" charset="0"/>
              </a:rPr>
              <a:t>Phone: 802-223-8199</a:t>
            </a:r>
          </a:p>
          <a:p>
            <a:pPr eaLnBrk="1" hangingPunct="1">
              <a:defRPr/>
            </a:pPr>
            <a:r>
              <a:rPr lang="en-US" sz="1100" dirty="0" smtClean="0">
                <a:solidFill>
                  <a:srgbClr val="FFFFFF"/>
                </a:solidFill>
                <a:latin typeface="Georgia" pitchFamily="18" charset="0"/>
              </a:rPr>
              <a:t>web: www.raponline.org </a:t>
            </a:r>
          </a:p>
        </p:txBody>
      </p:sp>
      <p:sp>
        <p:nvSpPr>
          <p:cNvPr id="2" name="Title 1"/>
          <p:cNvSpPr>
            <a:spLocks noGrp="1"/>
          </p:cNvSpPr>
          <p:nvPr>
            <p:ph type="ctrTitle"/>
          </p:nvPr>
        </p:nvSpPr>
        <p:spPr>
          <a:xfrm>
            <a:off x="465184" y="1590168"/>
            <a:ext cx="8221616" cy="1470025"/>
          </a:xfrm>
        </p:spPr>
        <p:txBody>
          <a:bodyPr anchor="t">
            <a:noAutofit/>
          </a:bodyPr>
          <a:lstStyle>
            <a:lvl1pPr algn="ctr">
              <a:defRPr lang="en-US" sz="3600" baseline="0" smtClean="0">
                <a:solidFill>
                  <a:schemeClr val="bg1"/>
                </a:solidFill>
                <a:latin typeface="Georgia" pitchFamily="18" charset="0"/>
              </a:defRPr>
            </a:lvl1pPr>
          </a:lstStyle>
          <a:p>
            <a:r>
              <a:rPr lang="en-US" smtClean="0"/>
              <a:t>Click to edit Master title style</a:t>
            </a:r>
            <a:endParaRPr lang="en-US" dirty="0"/>
          </a:p>
        </p:txBody>
      </p:sp>
      <p:sp>
        <p:nvSpPr>
          <p:cNvPr id="7" name="Subtitle 2"/>
          <p:cNvSpPr>
            <a:spLocks noGrp="1"/>
          </p:cNvSpPr>
          <p:nvPr>
            <p:ph type="subTitle" idx="1"/>
          </p:nvPr>
        </p:nvSpPr>
        <p:spPr>
          <a:xfrm>
            <a:off x="465184" y="3186237"/>
            <a:ext cx="8221616" cy="1104549"/>
          </a:xfrm>
        </p:spPr>
        <p:txBody>
          <a:bodyPr/>
          <a:lstStyle>
            <a:lvl1pPr marL="0" indent="0" algn="ctr">
              <a:buNone/>
              <a:defRPr lang="en-US" sz="2500" baseline="0" smtClean="0">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ext Placeholder 11"/>
          <p:cNvSpPr>
            <a:spLocks noGrp="1"/>
          </p:cNvSpPr>
          <p:nvPr>
            <p:ph type="body" sz="quarter" idx="12"/>
          </p:nvPr>
        </p:nvSpPr>
        <p:spPr>
          <a:xfrm>
            <a:off x="2286001" y="4409117"/>
            <a:ext cx="6400800" cy="914400"/>
          </a:xfrm>
        </p:spPr>
        <p:txBody>
          <a:bodyPr anchor="b">
            <a:normAutofit/>
          </a:bodyPr>
          <a:lstStyle>
            <a:lvl1pPr algn="r">
              <a:buNone/>
              <a:defRPr lang="en-US" sz="3000" baseline="0" smtClean="0">
                <a:solidFill>
                  <a:schemeClr val="bg1"/>
                </a:solidFill>
                <a:latin typeface="Georgia" pitchFamily="18" charset="0"/>
              </a:defRPr>
            </a:lvl1pPr>
          </a:lstStyle>
          <a:p>
            <a:pPr lvl="0"/>
            <a:r>
              <a:rPr lang="en-US" smtClean="0"/>
              <a:t>Click to edit Master text styles</a:t>
            </a:r>
          </a:p>
        </p:txBody>
      </p:sp>
    </p:spTree>
    <p:extLst>
      <p:ext uri="{BB962C8B-B14F-4D97-AF65-F5344CB8AC3E}">
        <p14:creationId xmlns:mc="http://schemas.openxmlformats.org/markup-compatibility/2006" xmlns:mv="urn:schemas-microsoft-com:mac:vml" xmlns:p14="http://schemas.microsoft.com/office/powerpoint/2010/main" xmlns="" val="1874978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6" descr="RAP_logo.wmf"/>
          <p:cNvPicPr>
            <a:picLocks noChangeAspect="1"/>
          </p:cNvPicPr>
          <p:nvPr userDrawn="1"/>
        </p:nvPicPr>
        <p:blipFill>
          <a:blip r:embed="rId3">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5614988" y="420688"/>
            <a:ext cx="3098800" cy="5969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6" name="TextBox 5"/>
          <p:cNvSpPr txBox="1">
            <a:spLocks noChangeArrowheads="1"/>
          </p:cNvSpPr>
          <p:nvPr userDrawn="1"/>
        </p:nvSpPr>
        <p:spPr bwMode="auto">
          <a:xfrm>
            <a:off x="2286000" y="6069013"/>
            <a:ext cx="2870200" cy="261937"/>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b="1" dirty="0" smtClean="0">
                <a:solidFill>
                  <a:srgbClr val="FFFFFF"/>
                </a:solidFill>
                <a:latin typeface="Georgia" pitchFamily="18" charset="0"/>
              </a:rPr>
              <a:t>The Regulatory Assistance Project</a:t>
            </a:r>
          </a:p>
        </p:txBody>
      </p:sp>
      <p:sp>
        <p:nvSpPr>
          <p:cNvPr id="8" name="TextBox 7"/>
          <p:cNvSpPr txBox="1">
            <a:spLocks noChangeArrowheads="1"/>
          </p:cNvSpPr>
          <p:nvPr userDrawn="1"/>
        </p:nvSpPr>
        <p:spPr bwMode="auto">
          <a:xfrm>
            <a:off x="5156200" y="6070600"/>
            <a:ext cx="1620838" cy="430213"/>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dirty="0" smtClean="0">
                <a:solidFill>
                  <a:srgbClr val="FFFFFF"/>
                </a:solidFill>
                <a:latin typeface="Georgia" pitchFamily="18" charset="0"/>
              </a:rPr>
              <a:t>50 State Street, Suite 3</a:t>
            </a:r>
          </a:p>
          <a:p>
            <a:pPr eaLnBrk="1" hangingPunct="1">
              <a:defRPr/>
            </a:pPr>
            <a:r>
              <a:rPr lang="en-US" sz="1100" dirty="0" smtClean="0">
                <a:solidFill>
                  <a:srgbClr val="FFFFFF"/>
                </a:solidFill>
                <a:latin typeface="Georgia" pitchFamily="18" charset="0"/>
              </a:rPr>
              <a:t>Montpelier, VT 05602</a:t>
            </a:r>
          </a:p>
        </p:txBody>
      </p:sp>
      <p:sp>
        <p:nvSpPr>
          <p:cNvPr id="9" name="TextBox 8"/>
          <p:cNvSpPr txBox="1">
            <a:spLocks noChangeArrowheads="1"/>
          </p:cNvSpPr>
          <p:nvPr userDrawn="1"/>
        </p:nvSpPr>
        <p:spPr bwMode="auto">
          <a:xfrm>
            <a:off x="6931025" y="6069013"/>
            <a:ext cx="1936750" cy="43021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dirty="0" smtClean="0">
                <a:solidFill>
                  <a:srgbClr val="FFFFFF"/>
                </a:solidFill>
                <a:latin typeface="Georgia" pitchFamily="18" charset="0"/>
              </a:rPr>
              <a:t>Phone: 802-223-8199</a:t>
            </a:r>
          </a:p>
          <a:p>
            <a:pPr eaLnBrk="1" hangingPunct="1">
              <a:defRPr/>
            </a:pPr>
            <a:r>
              <a:rPr lang="en-US" sz="1100" dirty="0" smtClean="0">
                <a:solidFill>
                  <a:srgbClr val="FFFFFF"/>
                </a:solidFill>
                <a:latin typeface="Georgia" pitchFamily="18" charset="0"/>
              </a:rPr>
              <a:t>web: www.raponline.org </a:t>
            </a:r>
          </a:p>
        </p:txBody>
      </p:sp>
      <p:sp>
        <p:nvSpPr>
          <p:cNvPr id="2" name="Title 1"/>
          <p:cNvSpPr>
            <a:spLocks noGrp="1"/>
          </p:cNvSpPr>
          <p:nvPr>
            <p:ph type="ctrTitle"/>
          </p:nvPr>
        </p:nvSpPr>
        <p:spPr>
          <a:xfrm>
            <a:off x="465184" y="1590168"/>
            <a:ext cx="8221616" cy="1470025"/>
          </a:xfrm>
        </p:spPr>
        <p:txBody>
          <a:bodyPr anchor="t">
            <a:noAutofit/>
          </a:bodyPr>
          <a:lstStyle>
            <a:lvl1pPr algn="ctr">
              <a:defRPr lang="en-US" sz="3600" baseline="0" smtClean="0">
                <a:solidFill>
                  <a:schemeClr val="bg1"/>
                </a:solidFill>
                <a:latin typeface="Georgia" pitchFamily="18" charset="0"/>
              </a:defRPr>
            </a:lvl1pPr>
          </a:lstStyle>
          <a:p>
            <a:r>
              <a:rPr lang="en-US" smtClean="0"/>
              <a:t>Click to edit Master title style</a:t>
            </a:r>
            <a:endParaRPr lang="en-US" dirty="0"/>
          </a:p>
        </p:txBody>
      </p:sp>
      <p:sp>
        <p:nvSpPr>
          <p:cNvPr id="7" name="Subtitle 2"/>
          <p:cNvSpPr>
            <a:spLocks noGrp="1"/>
          </p:cNvSpPr>
          <p:nvPr>
            <p:ph type="subTitle" idx="1"/>
          </p:nvPr>
        </p:nvSpPr>
        <p:spPr>
          <a:xfrm>
            <a:off x="465184" y="3186237"/>
            <a:ext cx="8221616" cy="1104549"/>
          </a:xfrm>
        </p:spPr>
        <p:txBody>
          <a:bodyPr/>
          <a:lstStyle>
            <a:lvl1pPr marL="0" indent="0" algn="ctr">
              <a:buNone/>
              <a:defRPr lang="en-US" sz="2500" baseline="0" smtClean="0">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ext Placeholder 11"/>
          <p:cNvSpPr>
            <a:spLocks noGrp="1"/>
          </p:cNvSpPr>
          <p:nvPr>
            <p:ph type="body" sz="quarter" idx="12"/>
          </p:nvPr>
        </p:nvSpPr>
        <p:spPr>
          <a:xfrm>
            <a:off x="2286001" y="4409117"/>
            <a:ext cx="6400800" cy="914400"/>
          </a:xfrm>
        </p:spPr>
        <p:txBody>
          <a:bodyPr anchor="b">
            <a:normAutofit/>
          </a:bodyPr>
          <a:lstStyle>
            <a:lvl1pPr algn="r">
              <a:buNone/>
              <a:defRPr lang="en-US" sz="3000" baseline="0" smtClean="0">
                <a:solidFill>
                  <a:schemeClr val="bg1"/>
                </a:solidFill>
                <a:latin typeface="Georgia" pitchFamily="18" charset="0"/>
              </a:defRPr>
            </a:lvl1pPr>
          </a:lstStyle>
          <a:p>
            <a:pPr lvl="0"/>
            <a:r>
              <a:rPr lang="en-US" smtClean="0"/>
              <a:t>Click to edit Master text styles</a:t>
            </a:r>
          </a:p>
        </p:txBody>
      </p:sp>
    </p:spTree>
    <p:extLst>
      <p:ext uri="{BB962C8B-B14F-4D97-AF65-F5344CB8AC3E}">
        <p14:creationId xmlns="" xmlns:p14="http://schemas.microsoft.com/office/powerpoint/2010/main" xmlns:mv="urn:schemas-microsoft-com:mac:vml" xmlns:mc="http://schemas.openxmlformats.org/markup-compatibility/2006" val="18749780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ext Slide (No Bullets)">
    <p:spTree>
      <p:nvGrpSpPr>
        <p:cNvPr id="1" name=""/>
        <p:cNvGrpSpPr/>
        <p:nvPr/>
      </p:nvGrpSpPr>
      <p:grpSpPr>
        <a:xfrm>
          <a:off x="0" y="0"/>
          <a:ext cx="0" cy="0"/>
          <a:chOff x="0" y="0"/>
          <a:chExt cx="0" cy="0"/>
        </a:xfrm>
      </p:grpSpPr>
      <p:pic>
        <p:nvPicPr>
          <p:cNvPr id="4" name="Picture 6" descr="RAP_slide_footer.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0" y="6078538"/>
            <a:ext cx="9261475" cy="79692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6" name="Title 1"/>
          <p:cNvSpPr>
            <a:spLocks noGrp="1"/>
          </p:cNvSpPr>
          <p:nvPr>
            <p:ph type="title"/>
          </p:nvPr>
        </p:nvSpPr>
        <p:spPr>
          <a:xfrm>
            <a:off x="457200" y="274638"/>
            <a:ext cx="8229600" cy="1143000"/>
          </a:xfrm>
        </p:spPr>
        <p:txBody>
          <a:bodyPr>
            <a:normAutofit/>
          </a:bodyPr>
          <a:lstStyle>
            <a:lvl1pPr>
              <a:defRPr sz="3600" baseline="0">
                <a:solidFill>
                  <a:srgbClr val="005C96"/>
                </a:solidFill>
                <a:latin typeface="Georgia"/>
                <a:cs typeface="Georgia"/>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472321" y="1600201"/>
            <a:ext cx="8214479" cy="4078288"/>
          </a:xfrm>
        </p:spPr>
        <p:txBody>
          <a:bodyPr/>
          <a:lstStyle>
            <a:lvl1pPr marL="0" indent="0">
              <a:buNone/>
              <a:defRPr baseline="0">
                <a:solidFill>
                  <a:schemeClr val="tx1">
                    <a:lumMod val="50000"/>
                    <a:lumOff val="50000"/>
                  </a:schemeClr>
                </a:solidFill>
                <a:latin typeface="Georgia" pitchFamily="18" charset="0"/>
              </a:defRPr>
            </a:lvl1pPr>
            <a:lvl2pPr marL="457200" indent="0">
              <a:buNone/>
              <a:defRPr>
                <a:solidFill>
                  <a:schemeClr val="tx1">
                    <a:lumMod val="50000"/>
                    <a:lumOff val="50000"/>
                  </a:schemeClr>
                </a:solidFill>
                <a:latin typeface="Georgia" pitchFamily="18" charset="0"/>
              </a:defRPr>
            </a:lvl2pPr>
            <a:lvl3pPr marL="914400" indent="0">
              <a:buNone/>
              <a:defRPr>
                <a:solidFill>
                  <a:schemeClr val="tx1">
                    <a:lumMod val="50000"/>
                    <a:lumOff val="50000"/>
                  </a:schemeClr>
                </a:solidFill>
                <a:latin typeface="Georgia" pitchFamily="18" charset="0"/>
              </a:defRPr>
            </a:lvl3pPr>
            <a:lvl4pPr marL="1371600" indent="0">
              <a:buNone/>
              <a:defRPr>
                <a:solidFill>
                  <a:schemeClr val="tx1">
                    <a:lumMod val="50000"/>
                    <a:lumOff val="50000"/>
                  </a:schemeClr>
                </a:solidFill>
                <a:latin typeface="Georgia" pitchFamily="18" charset="0"/>
              </a:defRPr>
            </a:lvl4pPr>
            <a:lvl5pPr marL="1828800" indent="0">
              <a:buNone/>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a:xfrm>
            <a:off x="6553200" y="6292850"/>
            <a:ext cx="2133600" cy="365125"/>
          </a:xfrm>
        </p:spPr>
        <p:txBody>
          <a:bodyPr/>
          <a:lstStyle>
            <a:lvl1pPr>
              <a:defRPr>
                <a:solidFill>
                  <a:schemeClr val="bg1"/>
                </a:solidFill>
                <a:latin typeface="Georgia" pitchFamily="-112" charset="0"/>
              </a:defRPr>
            </a:lvl1pPr>
          </a:lstStyle>
          <a:p>
            <a:pPr>
              <a:defRPr/>
            </a:pPr>
            <a:fld id="{932BB9DD-D90B-47AF-A84B-896BB56E7081}" type="slidenum">
              <a:rPr lang="en-US"/>
              <a:pPr>
                <a:def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val="3789731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ntent Slide (Text)">
    <p:spTree>
      <p:nvGrpSpPr>
        <p:cNvPr id="1" name=""/>
        <p:cNvGrpSpPr/>
        <p:nvPr/>
      </p:nvGrpSpPr>
      <p:grpSpPr>
        <a:xfrm>
          <a:off x="0" y="0"/>
          <a:ext cx="0" cy="0"/>
          <a:chOff x="0" y="0"/>
          <a:chExt cx="0" cy="0"/>
        </a:xfrm>
      </p:grpSpPr>
      <p:pic>
        <p:nvPicPr>
          <p:cNvPr id="4" name="Picture 6" descr="RAP_slide_footer.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0" y="6078538"/>
            <a:ext cx="9261475" cy="79692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6" name="Title 1"/>
          <p:cNvSpPr>
            <a:spLocks noGrp="1"/>
          </p:cNvSpPr>
          <p:nvPr>
            <p:ph type="title"/>
          </p:nvPr>
        </p:nvSpPr>
        <p:spPr>
          <a:xfrm>
            <a:off x="457200" y="274638"/>
            <a:ext cx="8229600" cy="1143000"/>
          </a:xfrm>
        </p:spPr>
        <p:txBody>
          <a:bodyPr>
            <a:normAutofit/>
          </a:bodyPr>
          <a:lstStyle>
            <a:lvl1pPr>
              <a:defRPr sz="3600" baseline="0">
                <a:solidFill>
                  <a:srgbClr val="005C96"/>
                </a:solidFill>
                <a:latin typeface="Georgia"/>
                <a:cs typeface="Georgia"/>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472321" y="1600201"/>
            <a:ext cx="8214479" cy="4078288"/>
          </a:xfrm>
        </p:spPr>
        <p:txBody>
          <a:bodyPr/>
          <a:lstStyle>
            <a:lvl1pPr>
              <a:defRPr>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a:xfrm>
            <a:off x="6553200" y="6292850"/>
            <a:ext cx="2133600" cy="365125"/>
          </a:xfrm>
        </p:spPr>
        <p:txBody>
          <a:bodyPr/>
          <a:lstStyle>
            <a:lvl1pPr>
              <a:defRPr>
                <a:solidFill>
                  <a:schemeClr val="bg1"/>
                </a:solidFill>
                <a:latin typeface="Georgia" pitchFamily="-112" charset="0"/>
              </a:defRPr>
            </a:lvl1pPr>
          </a:lstStyle>
          <a:p>
            <a:pPr>
              <a:defRPr/>
            </a:pPr>
            <a:fld id="{0ECC3BF3-DF7A-40CC-B057-D9D9A4777C16}" type="slidenum">
              <a:rPr lang="en-US"/>
              <a:pPr>
                <a:def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val="3472634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ext Slide (2 Column)">
    <p:spTree>
      <p:nvGrpSpPr>
        <p:cNvPr id="1" name=""/>
        <p:cNvGrpSpPr/>
        <p:nvPr/>
      </p:nvGrpSpPr>
      <p:grpSpPr>
        <a:xfrm>
          <a:off x="0" y="0"/>
          <a:ext cx="0" cy="0"/>
          <a:chOff x="0" y="0"/>
          <a:chExt cx="0" cy="0"/>
        </a:xfrm>
      </p:grpSpPr>
      <p:pic>
        <p:nvPicPr>
          <p:cNvPr id="5" name="Picture 6" descr="RAP_slide_footer.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0" y="6078538"/>
            <a:ext cx="9261475" cy="79692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6" name="Title 1"/>
          <p:cNvSpPr>
            <a:spLocks noGrp="1"/>
          </p:cNvSpPr>
          <p:nvPr>
            <p:ph type="title"/>
          </p:nvPr>
        </p:nvSpPr>
        <p:spPr>
          <a:xfrm>
            <a:off x="457200" y="274638"/>
            <a:ext cx="8229600" cy="1143000"/>
          </a:xfrm>
        </p:spPr>
        <p:txBody>
          <a:bodyPr>
            <a:normAutofit/>
          </a:bodyPr>
          <a:lstStyle>
            <a:lvl1pPr>
              <a:defRPr sz="3600" baseline="0">
                <a:solidFill>
                  <a:srgbClr val="005C96"/>
                </a:solidFill>
                <a:latin typeface="Georgia"/>
                <a:cs typeface="Georgia"/>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472322" y="1600201"/>
            <a:ext cx="3829856" cy="4078288"/>
          </a:xfrm>
        </p:spPr>
        <p:txBody>
          <a:bodyPr/>
          <a:lstStyle>
            <a:lvl1pPr>
              <a:defRPr>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3"/>
          </p:nvPr>
        </p:nvSpPr>
        <p:spPr>
          <a:xfrm>
            <a:off x="4564505" y="1602700"/>
            <a:ext cx="4122295" cy="4078288"/>
          </a:xfrm>
        </p:spPr>
        <p:txBody>
          <a:bodyPr/>
          <a:lstStyle>
            <a:lvl1pPr>
              <a:defRPr>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4"/>
          </p:nvPr>
        </p:nvSpPr>
        <p:spPr>
          <a:xfrm>
            <a:off x="6553200" y="6292850"/>
            <a:ext cx="2133600" cy="365125"/>
          </a:xfrm>
        </p:spPr>
        <p:txBody>
          <a:bodyPr/>
          <a:lstStyle>
            <a:lvl1pPr>
              <a:defRPr>
                <a:solidFill>
                  <a:schemeClr val="bg1"/>
                </a:solidFill>
                <a:latin typeface="Georgia" pitchFamily="-112" charset="0"/>
              </a:defRPr>
            </a:lvl1pPr>
          </a:lstStyle>
          <a:p>
            <a:pPr>
              <a:defRPr/>
            </a:pPr>
            <a:fld id="{C6D341BC-B415-46FD-9485-CA59C3006455}" type="slidenum">
              <a:rPr lang="en-US"/>
              <a:pPr>
                <a:def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val="3852908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Slide (Graphics)">
    <p:spTree>
      <p:nvGrpSpPr>
        <p:cNvPr id="1" name=""/>
        <p:cNvGrpSpPr/>
        <p:nvPr/>
      </p:nvGrpSpPr>
      <p:grpSpPr>
        <a:xfrm>
          <a:off x="0" y="0"/>
          <a:ext cx="0" cy="0"/>
          <a:chOff x="0" y="0"/>
          <a:chExt cx="0" cy="0"/>
        </a:xfrm>
      </p:grpSpPr>
      <p:pic>
        <p:nvPicPr>
          <p:cNvPr id="4" name="Picture 6" descr="RAP_slide_footer.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0" y="6078538"/>
            <a:ext cx="9261475" cy="79692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lvl1pPr>
              <a:defRPr lang="en-US" sz="3600">
                <a:solidFill>
                  <a:srgbClr val="005C96"/>
                </a:solidFill>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417638"/>
            <a:ext cx="8229600" cy="4417678"/>
          </a:xfrm>
        </p:spPr>
        <p:txBody>
          <a:bodyPr/>
          <a:lstStyle>
            <a:lvl1pPr>
              <a:defRPr lang="en-US" sz="3200" baseline="0">
                <a:solidFill>
                  <a:schemeClr val="tx1">
                    <a:lumMod val="50000"/>
                    <a:lumOff val="50000"/>
                  </a:schemeClr>
                </a:solidFill>
                <a:latin typeface="Georgia" pitchFamily="18" charset="0"/>
              </a:defRPr>
            </a:lvl1pPr>
            <a:lvl2pPr>
              <a:buFont typeface="Calibri" pitchFamily="34" charset="0"/>
              <a:buNone/>
              <a:defRPr lang="en-US" sz="3200" smtClean="0">
                <a:solidFill>
                  <a:schemeClr val="tx1">
                    <a:lumMod val="50000"/>
                    <a:lumOff val="50000"/>
                  </a:schemeClr>
                </a:solidFill>
                <a:latin typeface="Georgia" pitchFamily="18" charset="0"/>
              </a:defRPr>
            </a:lvl2pPr>
            <a:lvl3pPr>
              <a:defRPr baseline="0">
                <a:solidFill>
                  <a:schemeClr val="tx1">
                    <a:lumMod val="50000"/>
                    <a:lumOff val="50000"/>
                  </a:schemeClr>
                </a:solidFill>
                <a:latin typeface="Georgia"/>
                <a:cs typeface="Georgia"/>
              </a:defRPr>
            </a:lvl3pPr>
            <a:lvl4pPr>
              <a:defRPr>
                <a:solidFill>
                  <a:schemeClr val="tx1">
                    <a:lumMod val="50000"/>
                    <a:lumOff val="50000"/>
                  </a:schemeClr>
                </a:solidFill>
                <a:latin typeface="Georgia"/>
                <a:cs typeface="Georgia"/>
              </a:defRPr>
            </a:lvl4pPr>
            <a:lvl5pPr>
              <a:defRPr>
                <a:solidFill>
                  <a:schemeClr val="tx1">
                    <a:lumMod val="50000"/>
                    <a:lumOff val="50000"/>
                  </a:schemeClr>
                </a:solidFill>
                <a:latin typeface="Georgia"/>
                <a:cs typeface="Georgia"/>
              </a:defRPr>
            </a:lvl5pPr>
          </a:lstStyle>
          <a:p>
            <a:pPr lvl="0"/>
            <a:r>
              <a:rPr lang="en-US" smtClean="0"/>
              <a:t>Click to edit Master text styles</a:t>
            </a:r>
          </a:p>
        </p:txBody>
      </p:sp>
      <p:sp>
        <p:nvSpPr>
          <p:cNvPr id="5" name="Slide Number Placeholder 5"/>
          <p:cNvSpPr>
            <a:spLocks noGrp="1"/>
          </p:cNvSpPr>
          <p:nvPr>
            <p:ph type="sldNum" sz="quarter" idx="10"/>
          </p:nvPr>
        </p:nvSpPr>
        <p:spPr>
          <a:xfrm>
            <a:off x="6553200" y="6292850"/>
            <a:ext cx="2133600" cy="365125"/>
          </a:xfrm>
        </p:spPr>
        <p:txBody>
          <a:bodyPr/>
          <a:lstStyle>
            <a:lvl1pPr>
              <a:defRPr>
                <a:solidFill>
                  <a:schemeClr val="bg1"/>
                </a:solidFill>
                <a:latin typeface="Georgia" pitchFamily="-112" charset="0"/>
              </a:defRPr>
            </a:lvl1pPr>
          </a:lstStyle>
          <a:p>
            <a:pPr>
              <a:defRPr/>
            </a:pPr>
            <a:fld id="{8BE0277E-7161-4DFA-A559-9126F2266B54}" type="slidenum">
              <a:rPr lang="en-US"/>
              <a:pPr>
                <a:def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val="1483808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ast Page">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0" y="0"/>
            <a:ext cx="9144000" cy="801688"/>
          </a:xfrm>
          <a:prstGeom prst="rect">
            <a:avLst/>
          </a:prstGeom>
          <a:solidFill>
            <a:srgbClr val="005C96"/>
          </a:solidFill>
          <a:ln w="9525">
            <a:solidFill>
              <a:srgbClr val="005C96"/>
            </a:solidFill>
            <a:miter lim="800000"/>
            <a:headEnd/>
            <a:tailEnd/>
          </a:ln>
          <a:effectLst>
            <a:outerShdw blurRad="63500" dist="23000" dir="5400000" rotWithShape="0">
              <a:srgbClr val="000000">
                <a:alpha val="34998"/>
              </a:srgbClr>
            </a:outerShdw>
          </a:effectLst>
        </p:spPr>
        <p:txBody>
          <a:bodyPr anchor="ctr"/>
          <a:lstStyle/>
          <a:p>
            <a:pPr algn="ctr" fontAlgn="auto">
              <a:spcBef>
                <a:spcPts val="0"/>
              </a:spcBef>
              <a:spcAft>
                <a:spcPts val="0"/>
              </a:spcAft>
              <a:defRPr/>
            </a:pPr>
            <a:endParaRPr lang="en-US" dirty="0">
              <a:solidFill>
                <a:schemeClr val="lt1"/>
              </a:solidFill>
              <a:latin typeface="+mn-lt"/>
              <a:cs typeface="+mn-cs"/>
            </a:endParaRPr>
          </a:p>
        </p:txBody>
      </p:sp>
      <p:pic>
        <p:nvPicPr>
          <p:cNvPr id="3" name="Picture 8" descr="RAP_logo.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6045200" y="204788"/>
            <a:ext cx="3098800" cy="5969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4" name="TextBox 3"/>
          <p:cNvSpPr txBox="1">
            <a:spLocks noChangeArrowheads="1"/>
          </p:cNvSpPr>
          <p:nvPr userDrawn="1"/>
        </p:nvSpPr>
        <p:spPr bwMode="auto">
          <a:xfrm>
            <a:off x="2817813" y="1287463"/>
            <a:ext cx="3227387" cy="4619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400" b="1" dirty="0" smtClean="0">
                <a:latin typeface="Georgia" pitchFamily="18" charset="0"/>
              </a:rPr>
              <a:t>About RAP</a:t>
            </a:r>
          </a:p>
        </p:txBody>
      </p:sp>
      <p:sp>
        <p:nvSpPr>
          <p:cNvPr id="5" name="Rectangle 9"/>
          <p:cNvSpPr>
            <a:spLocks noChangeArrowheads="1"/>
          </p:cNvSpPr>
          <p:nvPr userDrawn="1"/>
        </p:nvSpPr>
        <p:spPr bwMode="auto">
          <a:xfrm>
            <a:off x="457200" y="1923923"/>
            <a:ext cx="8191500" cy="255428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p>
            <a:r>
              <a:rPr lang="en-US" sz="1600" dirty="0">
                <a:latin typeface="Georgia" pitchFamily="-112" charset="0"/>
              </a:rPr>
              <a:t>	The Regulatory Assistance Project (RAP) is a global, non-profit team of experts that 	focuses on the long-term economic and environmental sustainability of the power 	and natural gas sectors. RAP has deep expertise in regulatory and market policies 	that:</a:t>
            </a:r>
          </a:p>
          <a:p>
            <a:pPr marL="2171700" lvl="4" indent="-342900">
              <a:buFont typeface="Wingdings" pitchFamily="-112" charset="2"/>
              <a:buChar char="§"/>
            </a:pPr>
            <a:r>
              <a:rPr lang="en-US" sz="1600" dirty="0">
                <a:latin typeface="Georgia" pitchFamily="-112" charset="0"/>
              </a:rPr>
              <a:t>Promote economic efficiency</a:t>
            </a:r>
          </a:p>
          <a:p>
            <a:pPr marL="2171700" lvl="4" indent="-342900">
              <a:buFont typeface="Wingdings" pitchFamily="-112" charset="2"/>
              <a:buChar char="§"/>
            </a:pPr>
            <a:r>
              <a:rPr lang="en-US" sz="1600" dirty="0">
                <a:latin typeface="Georgia" pitchFamily="-112" charset="0"/>
              </a:rPr>
              <a:t>Protect the environment</a:t>
            </a:r>
          </a:p>
          <a:p>
            <a:pPr marL="2171700" lvl="4" indent="-342900">
              <a:buFont typeface="Wingdings" pitchFamily="-112" charset="2"/>
              <a:buChar char="§"/>
            </a:pPr>
            <a:r>
              <a:rPr lang="en-US" sz="1600" dirty="0">
                <a:latin typeface="Georgia" pitchFamily="-112" charset="0"/>
              </a:rPr>
              <a:t>Ensure system reliability</a:t>
            </a:r>
          </a:p>
          <a:p>
            <a:pPr marL="2171700" lvl="4" indent="-342900">
              <a:buFont typeface="Wingdings" pitchFamily="-112" charset="2"/>
              <a:buChar char="§"/>
            </a:pPr>
            <a:r>
              <a:rPr lang="en-US" sz="1600" dirty="0">
                <a:latin typeface="Georgia" pitchFamily="-112" charset="0"/>
              </a:rPr>
              <a:t>Allocate system benefits fairly among all consumers</a:t>
            </a:r>
          </a:p>
          <a:p>
            <a:endParaRPr lang="en-US" sz="1600" dirty="0">
              <a:latin typeface="Georgia" pitchFamily="-112" charset="0"/>
            </a:endParaRPr>
          </a:p>
          <a:p>
            <a:r>
              <a:rPr lang="en-US" sz="1600" dirty="0">
                <a:latin typeface="Georgia" pitchFamily="-112" charset="0"/>
              </a:rPr>
              <a:t>	Learn more about RAP at </a:t>
            </a:r>
            <a:r>
              <a:rPr lang="en-US" sz="1600" dirty="0">
                <a:solidFill>
                  <a:srgbClr val="595959"/>
                </a:solidFill>
                <a:latin typeface="Georgia" pitchFamily="-112" charset="0"/>
              </a:rPr>
              <a:t>www.raponline.org</a:t>
            </a:r>
          </a:p>
        </p:txBody>
      </p:sp>
      <p:pic>
        <p:nvPicPr>
          <p:cNvPr id="6" name="Picture 10"/>
          <p:cNvPicPr>
            <a:picLocks noChangeAspect="1"/>
          </p:cNvPicPr>
          <p:nvPr userDrawn="1"/>
        </p:nvPicPr>
        <p:blipFill>
          <a:blip r:embed="rId3">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187325" y="5624513"/>
            <a:ext cx="8769350" cy="116046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8" name="Text Placeholder 8"/>
          <p:cNvSpPr>
            <a:spLocks noGrp="1"/>
          </p:cNvSpPr>
          <p:nvPr>
            <p:ph type="body" sz="quarter" idx="11" hasCustomPrompt="1"/>
          </p:nvPr>
        </p:nvSpPr>
        <p:spPr>
          <a:xfrm>
            <a:off x="981857" y="4781318"/>
            <a:ext cx="7562536" cy="735063"/>
          </a:xfrm>
          <a:solidFill>
            <a:schemeClr val="bg1">
              <a:lumMod val="85000"/>
            </a:schemeClr>
          </a:solidFill>
        </p:spPr>
        <p:txBody>
          <a:bodyPr anchor="ctr"/>
          <a:lstStyle>
            <a:lvl1pPr marL="0" indent="0" algn="ctr">
              <a:buFontTx/>
              <a:buNone/>
              <a:defRPr sz="1400" b="1" baseline="0">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dirty="0" smtClean="0"/>
              <a:t>Click to add presenter contact information</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3959184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Slide (No Bullets)">
    <p:spTree>
      <p:nvGrpSpPr>
        <p:cNvPr id="1" name=""/>
        <p:cNvGrpSpPr/>
        <p:nvPr/>
      </p:nvGrpSpPr>
      <p:grpSpPr>
        <a:xfrm>
          <a:off x="0" y="0"/>
          <a:ext cx="0" cy="0"/>
          <a:chOff x="0" y="0"/>
          <a:chExt cx="0" cy="0"/>
        </a:xfrm>
      </p:grpSpPr>
      <p:pic>
        <p:nvPicPr>
          <p:cNvPr id="4" name="Picture 6" descr="RAP_slide_footer.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0" y="6078538"/>
            <a:ext cx="9261475" cy="796925"/>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6" name="Title 1"/>
          <p:cNvSpPr>
            <a:spLocks noGrp="1"/>
          </p:cNvSpPr>
          <p:nvPr>
            <p:ph type="title"/>
          </p:nvPr>
        </p:nvSpPr>
        <p:spPr>
          <a:xfrm>
            <a:off x="457200" y="274638"/>
            <a:ext cx="8229600" cy="1143000"/>
          </a:xfrm>
        </p:spPr>
        <p:txBody>
          <a:bodyPr>
            <a:normAutofit/>
          </a:bodyPr>
          <a:lstStyle>
            <a:lvl1pPr>
              <a:defRPr sz="3600" baseline="0">
                <a:solidFill>
                  <a:srgbClr val="005C96"/>
                </a:solidFill>
                <a:latin typeface="Georgia"/>
                <a:cs typeface="Georgia"/>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472321" y="1600201"/>
            <a:ext cx="8214479" cy="4078288"/>
          </a:xfrm>
        </p:spPr>
        <p:txBody>
          <a:bodyPr/>
          <a:lstStyle>
            <a:lvl1pPr marL="0" indent="0">
              <a:buNone/>
              <a:defRPr baseline="0">
                <a:solidFill>
                  <a:schemeClr val="tx1">
                    <a:lumMod val="50000"/>
                    <a:lumOff val="50000"/>
                  </a:schemeClr>
                </a:solidFill>
                <a:latin typeface="Georgia" pitchFamily="18" charset="0"/>
              </a:defRPr>
            </a:lvl1pPr>
            <a:lvl2pPr marL="457200" indent="0">
              <a:buNone/>
              <a:defRPr>
                <a:solidFill>
                  <a:schemeClr val="tx1">
                    <a:lumMod val="50000"/>
                    <a:lumOff val="50000"/>
                  </a:schemeClr>
                </a:solidFill>
                <a:latin typeface="Georgia" pitchFamily="18" charset="0"/>
              </a:defRPr>
            </a:lvl2pPr>
            <a:lvl3pPr marL="914400" indent="0">
              <a:buNone/>
              <a:defRPr>
                <a:solidFill>
                  <a:schemeClr val="tx1">
                    <a:lumMod val="50000"/>
                    <a:lumOff val="50000"/>
                  </a:schemeClr>
                </a:solidFill>
                <a:latin typeface="Georgia" pitchFamily="18" charset="0"/>
              </a:defRPr>
            </a:lvl3pPr>
            <a:lvl4pPr marL="1371600" indent="0">
              <a:buNone/>
              <a:defRPr>
                <a:solidFill>
                  <a:schemeClr val="tx1">
                    <a:lumMod val="50000"/>
                    <a:lumOff val="50000"/>
                  </a:schemeClr>
                </a:solidFill>
                <a:latin typeface="Georgia" pitchFamily="18" charset="0"/>
              </a:defRPr>
            </a:lvl4pPr>
            <a:lvl5pPr marL="1828800" indent="0">
              <a:buNone/>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a:xfrm>
            <a:off x="6553200" y="6292850"/>
            <a:ext cx="2133600" cy="365125"/>
          </a:xfrm>
        </p:spPr>
        <p:txBody>
          <a:bodyPr/>
          <a:lstStyle>
            <a:lvl1pPr>
              <a:defRPr>
                <a:solidFill>
                  <a:schemeClr val="bg1"/>
                </a:solidFill>
                <a:latin typeface="Georgia" pitchFamily="-112" charset="0"/>
              </a:defRPr>
            </a:lvl1pPr>
          </a:lstStyle>
          <a:p>
            <a:pPr>
              <a:defRPr/>
            </a:pPr>
            <a:fld id="{FFBB4CA9-C3E2-4EAB-8E81-AD8AC4D14E2D}" type="slidenum">
              <a:rPr lang="en-US" smtClean="0"/>
              <a:pPr>
                <a:defRPr/>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378973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Text)">
    <p:spTree>
      <p:nvGrpSpPr>
        <p:cNvPr id="1" name=""/>
        <p:cNvGrpSpPr/>
        <p:nvPr/>
      </p:nvGrpSpPr>
      <p:grpSpPr>
        <a:xfrm>
          <a:off x="0" y="0"/>
          <a:ext cx="0" cy="0"/>
          <a:chOff x="0" y="0"/>
          <a:chExt cx="0" cy="0"/>
        </a:xfrm>
      </p:grpSpPr>
      <p:pic>
        <p:nvPicPr>
          <p:cNvPr id="4" name="Picture 6" descr="RAP_slide_footer.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0" y="6078538"/>
            <a:ext cx="9261475" cy="796925"/>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6" name="Title 1"/>
          <p:cNvSpPr>
            <a:spLocks noGrp="1"/>
          </p:cNvSpPr>
          <p:nvPr>
            <p:ph type="title"/>
          </p:nvPr>
        </p:nvSpPr>
        <p:spPr>
          <a:xfrm>
            <a:off x="457200" y="274638"/>
            <a:ext cx="8229600" cy="1143000"/>
          </a:xfrm>
        </p:spPr>
        <p:txBody>
          <a:bodyPr>
            <a:normAutofit/>
          </a:bodyPr>
          <a:lstStyle>
            <a:lvl1pPr>
              <a:defRPr sz="3600" baseline="0">
                <a:solidFill>
                  <a:srgbClr val="005C96"/>
                </a:solidFill>
                <a:latin typeface="Georgia"/>
                <a:cs typeface="Georgia"/>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472321" y="1600201"/>
            <a:ext cx="8214479" cy="4078288"/>
          </a:xfrm>
        </p:spPr>
        <p:txBody>
          <a:bodyPr/>
          <a:lstStyle>
            <a:lvl1pPr>
              <a:defRPr>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a:xfrm>
            <a:off x="6553200" y="6292850"/>
            <a:ext cx="2133600" cy="365125"/>
          </a:xfrm>
        </p:spPr>
        <p:txBody>
          <a:bodyPr/>
          <a:lstStyle>
            <a:lvl1pPr>
              <a:defRPr>
                <a:solidFill>
                  <a:schemeClr val="bg1"/>
                </a:solidFill>
                <a:latin typeface="Georgia" pitchFamily="-112" charset="0"/>
              </a:defRPr>
            </a:lvl1pPr>
          </a:lstStyle>
          <a:p>
            <a:pPr>
              <a:defRPr/>
            </a:pPr>
            <a:fld id="{0ECC3BF3-DF7A-40CC-B057-D9D9A4777C16}" type="slidenum">
              <a:rPr lang="en-US" smtClean="0"/>
              <a:pPr>
                <a:defRPr/>
              </a:pPr>
              <a:t>‹#›</a:t>
            </a:fld>
            <a:endParaRPr lang="en-US" dirty="0"/>
          </a:p>
        </p:txBody>
      </p:sp>
      <p:pic>
        <p:nvPicPr>
          <p:cNvPr id="7" name="Picture 6" descr="RAP_slide_footer.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0" y="6078538"/>
            <a:ext cx="9261475" cy="79692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 val="347263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 Slide (2 Column)">
    <p:spTree>
      <p:nvGrpSpPr>
        <p:cNvPr id="1" name=""/>
        <p:cNvGrpSpPr/>
        <p:nvPr/>
      </p:nvGrpSpPr>
      <p:grpSpPr>
        <a:xfrm>
          <a:off x="0" y="0"/>
          <a:ext cx="0" cy="0"/>
          <a:chOff x="0" y="0"/>
          <a:chExt cx="0" cy="0"/>
        </a:xfrm>
      </p:grpSpPr>
      <p:pic>
        <p:nvPicPr>
          <p:cNvPr id="5" name="Picture 6" descr="RAP_slide_footer.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0" y="6078538"/>
            <a:ext cx="9261475" cy="796925"/>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6" name="Title 1"/>
          <p:cNvSpPr>
            <a:spLocks noGrp="1"/>
          </p:cNvSpPr>
          <p:nvPr>
            <p:ph type="title"/>
          </p:nvPr>
        </p:nvSpPr>
        <p:spPr>
          <a:xfrm>
            <a:off x="457200" y="274638"/>
            <a:ext cx="8229600" cy="1143000"/>
          </a:xfrm>
        </p:spPr>
        <p:txBody>
          <a:bodyPr>
            <a:normAutofit/>
          </a:bodyPr>
          <a:lstStyle>
            <a:lvl1pPr>
              <a:defRPr sz="3600" baseline="0">
                <a:solidFill>
                  <a:srgbClr val="005C96"/>
                </a:solidFill>
                <a:latin typeface="Georgia"/>
                <a:cs typeface="Georgia"/>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472322" y="1600201"/>
            <a:ext cx="3829856" cy="4078288"/>
          </a:xfrm>
        </p:spPr>
        <p:txBody>
          <a:bodyPr/>
          <a:lstStyle>
            <a:lvl1pPr>
              <a:defRPr>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3"/>
          </p:nvPr>
        </p:nvSpPr>
        <p:spPr>
          <a:xfrm>
            <a:off x="4564505" y="1602700"/>
            <a:ext cx="4122295" cy="4078288"/>
          </a:xfrm>
        </p:spPr>
        <p:txBody>
          <a:bodyPr/>
          <a:lstStyle>
            <a:lvl1pPr>
              <a:defRPr>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4"/>
          </p:nvPr>
        </p:nvSpPr>
        <p:spPr>
          <a:xfrm>
            <a:off x="6553200" y="6292850"/>
            <a:ext cx="2133600" cy="365125"/>
          </a:xfrm>
        </p:spPr>
        <p:txBody>
          <a:bodyPr/>
          <a:lstStyle>
            <a:lvl1pPr>
              <a:defRPr>
                <a:solidFill>
                  <a:schemeClr val="bg1"/>
                </a:solidFill>
                <a:latin typeface="Georgia" pitchFamily="-112" charset="0"/>
              </a:defRPr>
            </a:lvl1pPr>
          </a:lstStyle>
          <a:p>
            <a:pPr>
              <a:defRPr/>
            </a:pPr>
            <a:fld id="{FFBB4CA9-C3E2-4EAB-8E81-AD8AC4D14E2D}" type="slidenum">
              <a:rPr lang="en-US" smtClean="0"/>
              <a:pPr>
                <a:defRPr/>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3852908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Slide (Graphics)">
    <p:spTree>
      <p:nvGrpSpPr>
        <p:cNvPr id="1" name=""/>
        <p:cNvGrpSpPr/>
        <p:nvPr/>
      </p:nvGrpSpPr>
      <p:grpSpPr>
        <a:xfrm>
          <a:off x="0" y="0"/>
          <a:ext cx="0" cy="0"/>
          <a:chOff x="0" y="0"/>
          <a:chExt cx="0" cy="0"/>
        </a:xfrm>
      </p:grpSpPr>
      <p:pic>
        <p:nvPicPr>
          <p:cNvPr id="4" name="Picture 6" descr="RAP_slide_footer.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0" y="6078538"/>
            <a:ext cx="9261475" cy="796925"/>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lvl1pPr>
              <a:defRPr lang="en-US" sz="3600">
                <a:solidFill>
                  <a:srgbClr val="005C96"/>
                </a:solidFill>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417638"/>
            <a:ext cx="8229600" cy="4417678"/>
          </a:xfrm>
        </p:spPr>
        <p:txBody>
          <a:bodyPr/>
          <a:lstStyle>
            <a:lvl1pPr>
              <a:defRPr lang="en-US" sz="3200" baseline="0">
                <a:solidFill>
                  <a:schemeClr val="tx1">
                    <a:lumMod val="50000"/>
                    <a:lumOff val="50000"/>
                  </a:schemeClr>
                </a:solidFill>
                <a:latin typeface="Georgia" pitchFamily="18" charset="0"/>
              </a:defRPr>
            </a:lvl1pPr>
            <a:lvl2pPr>
              <a:buFont typeface="Calibri" pitchFamily="34" charset="0"/>
              <a:buNone/>
              <a:defRPr lang="en-US" sz="3200" smtClean="0">
                <a:solidFill>
                  <a:schemeClr val="tx1">
                    <a:lumMod val="50000"/>
                    <a:lumOff val="50000"/>
                  </a:schemeClr>
                </a:solidFill>
                <a:latin typeface="Georgia" pitchFamily="18" charset="0"/>
              </a:defRPr>
            </a:lvl2pPr>
            <a:lvl3pPr>
              <a:defRPr baseline="0">
                <a:solidFill>
                  <a:schemeClr val="tx1">
                    <a:lumMod val="50000"/>
                    <a:lumOff val="50000"/>
                  </a:schemeClr>
                </a:solidFill>
                <a:latin typeface="Georgia"/>
                <a:cs typeface="Georgia"/>
              </a:defRPr>
            </a:lvl3pPr>
            <a:lvl4pPr>
              <a:defRPr>
                <a:solidFill>
                  <a:schemeClr val="tx1">
                    <a:lumMod val="50000"/>
                    <a:lumOff val="50000"/>
                  </a:schemeClr>
                </a:solidFill>
                <a:latin typeface="Georgia"/>
                <a:cs typeface="Georgia"/>
              </a:defRPr>
            </a:lvl4pPr>
            <a:lvl5pPr>
              <a:defRPr>
                <a:solidFill>
                  <a:schemeClr val="tx1">
                    <a:lumMod val="50000"/>
                    <a:lumOff val="50000"/>
                  </a:schemeClr>
                </a:solidFill>
                <a:latin typeface="Georgia"/>
                <a:cs typeface="Georgia"/>
              </a:defRPr>
            </a:lvl5pPr>
          </a:lstStyle>
          <a:p>
            <a:pPr lvl="0"/>
            <a:r>
              <a:rPr lang="en-US" smtClean="0"/>
              <a:t>Click to edit Master text styles</a:t>
            </a:r>
          </a:p>
        </p:txBody>
      </p:sp>
      <p:sp>
        <p:nvSpPr>
          <p:cNvPr id="5" name="Slide Number Placeholder 5"/>
          <p:cNvSpPr>
            <a:spLocks noGrp="1"/>
          </p:cNvSpPr>
          <p:nvPr>
            <p:ph type="sldNum" sz="quarter" idx="10"/>
          </p:nvPr>
        </p:nvSpPr>
        <p:spPr>
          <a:xfrm>
            <a:off x="6553200" y="6292850"/>
            <a:ext cx="2133600" cy="365125"/>
          </a:xfrm>
        </p:spPr>
        <p:txBody>
          <a:bodyPr/>
          <a:lstStyle>
            <a:lvl1pPr>
              <a:defRPr>
                <a:solidFill>
                  <a:schemeClr val="bg1"/>
                </a:solidFill>
                <a:latin typeface="Georgia" pitchFamily="-112" charset="0"/>
              </a:defRPr>
            </a:lvl1pPr>
          </a:lstStyle>
          <a:p>
            <a:pPr>
              <a:defRPr/>
            </a:pPr>
            <a:fld id="{FFBB4CA9-C3E2-4EAB-8E81-AD8AC4D14E2D}" type="slidenum">
              <a:rPr lang="en-US" smtClean="0"/>
              <a:pPr>
                <a:defRPr/>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148380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ast Page">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9144000" cy="801688"/>
          </a:xfrm>
          <a:prstGeom prst="rect">
            <a:avLst/>
          </a:prstGeom>
          <a:solidFill>
            <a:srgbClr val="005C96"/>
          </a:solidFill>
          <a:ln w="9525">
            <a:solidFill>
              <a:srgbClr val="005C96"/>
            </a:solidFill>
            <a:miter lim="800000"/>
            <a:headEnd/>
            <a:tailEnd/>
          </a:ln>
          <a:effectLst>
            <a:outerShdw blurRad="63500" dist="23000" dir="5400000" rotWithShape="0">
              <a:srgbClr val="000000">
                <a:alpha val="34998"/>
              </a:srgbClr>
            </a:outerShdw>
          </a:effectLst>
        </p:spPr>
        <p:txBody>
          <a:bodyPr anchor="ctr"/>
          <a:lstStyle/>
          <a:p>
            <a:pPr algn="ctr" fontAlgn="auto">
              <a:spcBef>
                <a:spcPts val="0"/>
              </a:spcBef>
              <a:spcAft>
                <a:spcPts val="0"/>
              </a:spcAft>
              <a:defRPr/>
            </a:pPr>
            <a:endParaRPr lang="en-US" dirty="0">
              <a:solidFill>
                <a:schemeClr val="lt1"/>
              </a:solidFill>
              <a:latin typeface="+mn-lt"/>
              <a:cs typeface="+mn-cs"/>
            </a:endParaRPr>
          </a:p>
        </p:txBody>
      </p:sp>
      <p:pic>
        <p:nvPicPr>
          <p:cNvPr id="3" name="Picture 8" descr="RAP_logo.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6045200" y="204788"/>
            <a:ext cx="3098800" cy="5969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4" name="TextBox 3"/>
          <p:cNvSpPr txBox="1">
            <a:spLocks noChangeArrowheads="1"/>
          </p:cNvSpPr>
          <p:nvPr/>
        </p:nvSpPr>
        <p:spPr bwMode="auto">
          <a:xfrm>
            <a:off x="2817813" y="1287463"/>
            <a:ext cx="3227387" cy="4619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400" b="1" dirty="0" smtClean="0">
                <a:latin typeface="Georgia" pitchFamily="18" charset="0"/>
              </a:rPr>
              <a:t>About RAP</a:t>
            </a:r>
          </a:p>
        </p:txBody>
      </p:sp>
      <p:sp>
        <p:nvSpPr>
          <p:cNvPr id="5" name="Rectangle 9"/>
          <p:cNvSpPr>
            <a:spLocks noChangeArrowheads="1"/>
          </p:cNvSpPr>
          <p:nvPr/>
        </p:nvSpPr>
        <p:spPr bwMode="auto">
          <a:xfrm>
            <a:off x="457200" y="1923923"/>
            <a:ext cx="8191500" cy="2554287"/>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txBody>
          <a:bodyPr>
            <a:spAutoFit/>
          </a:bodyPr>
          <a:lstStyle/>
          <a:p>
            <a:r>
              <a:rPr lang="en-US" sz="1600" dirty="0">
                <a:latin typeface="Georgia" pitchFamily="-112" charset="0"/>
              </a:rPr>
              <a:t>	The Regulatory Assistance Project (RAP) is a global, non-profit team of experts that 	focuses on the long-term economic and environmental sustainability of the power 	and natural gas sectors. RAP has deep expertise in regulatory and market policies 	that:</a:t>
            </a:r>
          </a:p>
          <a:p>
            <a:pPr marL="2171700" lvl="4" indent="-342900">
              <a:buFont typeface="Wingdings" pitchFamily="-112" charset="2"/>
              <a:buChar char="§"/>
            </a:pPr>
            <a:r>
              <a:rPr lang="en-US" sz="1600" dirty="0">
                <a:latin typeface="Georgia" pitchFamily="-112" charset="0"/>
              </a:rPr>
              <a:t>Promote economic efficiency</a:t>
            </a:r>
          </a:p>
          <a:p>
            <a:pPr marL="2171700" lvl="4" indent="-342900">
              <a:buFont typeface="Wingdings" pitchFamily="-112" charset="2"/>
              <a:buChar char="§"/>
            </a:pPr>
            <a:r>
              <a:rPr lang="en-US" sz="1600" dirty="0">
                <a:latin typeface="Georgia" pitchFamily="-112" charset="0"/>
              </a:rPr>
              <a:t>Protect the environment</a:t>
            </a:r>
          </a:p>
          <a:p>
            <a:pPr marL="2171700" lvl="4" indent="-342900">
              <a:buFont typeface="Wingdings" pitchFamily="-112" charset="2"/>
              <a:buChar char="§"/>
            </a:pPr>
            <a:r>
              <a:rPr lang="en-US" sz="1600" dirty="0">
                <a:latin typeface="Georgia" pitchFamily="-112" charset="0"/>
              </a:rPr>
              <a:t>Ensure system reliability</a:t>
            </a:r>
          </a:p>
          <a:p>
            <a:pPr marL="2171700" lvl="4" indent="-342900">
              <a:buFont typeface="Wingdings" pitchFamily="-112" charset="2"/>
              <a:buChar char="§"/>
            </a:pPr>
            <a:r>
              <a:rPr lang="en-US" sz="1600" dirty="0">
                <a:latin typeface="Georgia" pitchFamily="-112" charset="0"/>
              </a:rPr>
              <a:t>Allocate system benefits fairly among all consumers</a:t>
            </a:r>
          </a:p>
          <a:p>
            <a:endParaRPr lang="en-US" sz="1600" dirty="0">
              <a:latin typeface="Georgia" pitchFamily="-112" charset="0"/>
            </a:endParaRPr>
          </a:p>
          <a:p>
            <a:r>
              <a:rPr lang="en-US" sz="1600" dirty="0">
                <a:latin typeface="Georgia" pitchFamily="-112" charset="0"/>
              </a:rPr>
              <a:t>	Learn more about RAP at </a:t>
            </a:r>
            <a:r>
              <a:rPr lang="en-US" sz="1600" dirty="0">
                <a:solidFill>
                  <a:srgbClr val="595959"/>
                </a:solidFill>
                <a:latin typeface="Georgia" pitchFamily="-112" charset="0"/>
              </a:rPr>
              <a:t>www.raponline.org</a:t>
            </a:r>
          </a:p>
        </p:txBody>
      </p:sp>
      <p:pic>
        <p:nvPicPr>
          <p:cNvPr id="6" name="Picture 10"/>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187325" y="5624513"/>
            <a:ext cx="8769350" cy="116046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8" name="Text Placeholder 8"/>
          <p:cNvSpPr>
            <a:spLocks noGrp="1"/>
          </p:cNvSpPr>
          <p:nvPr>
            <p:ph type="body" sz="quarter" idx="11" hasCustomPrompt="1"/>
          </p:nvPr>
        </p:nvSpPr>
        <p:spPr>
          <a:xfrm>
            <a:off x="981857" y="4781318"/>
            <a:ext cx="7562536" cy="735063"/>
          </a:xfrm>
          <a:solidFill>
            <a:schemeClr val="bg1">
              <a:lumMod val="85000"/>
            </a:schemeClr>
          </a:solidFill>
        </p:spPr>
        <p:txBody>
          <a:bodyPr anchor="ctr"/>
          <a:lstStyle>
            <a:lvl1pPr marL="0" indent="0" algn="ctr">
              <a:buFontTx/>
              <a:buNone/>
              <a:defRPr sz="1400" b="1" baseline="0">
                <a:solidFill>
                  <a:schemeClr val="tx1">
                    <a:lumMod val="50000"/>
                    <a:lumOff val="50000"/>
                  </a:schemeClr>
                </a:solidFill>
                <a:latin typeface="Georgia" pitchFamily="18" charset="0"/>
              </a:defRPr>
            </a:lvl1pPr>
            <a:lvl2pPr>
              <a:defRPr>
                <a:solidFill>
                  <a:schemeClr val="tx1">
                    <a:lumMod val="50000"/>
                    <a:lumOff val="50000"/>
                  </a:schemeClr>
                </a:solidFill>
                <a:latin typeface="Georgia" pitchFamily="18" charset="0"/>
              </a:defRPr>
            </a:lvl2pPr>
            <a:lvl3pPr>
              <a:defRPr>
                <a:solidFill>
                  <a:schemeClr val="tx1">
                    <a:lumMod val="50000"/>
                    <a:lumOff val="50000"/>
                  </a:schemeClr>
                </a:solidFill>
                <a:latin typeface="Georgia" pitchFamily="18" charset="0"/>
              </a:defRPr>
            </a:lvl3pPr>
            <a:lvl4pPr>
              <a:defRPr>
                <a:solidFill>
                  <a:schemeClr val="tx1">
                    <a:lumMod val="50000"/>
                    <a:lumOff val="50000"/>
                  </a:schemeClr>
                </a:solidFill>
                <a:latin typeface="Georgia" pitchFamily="18" charset="0"/>
              </a:defRPr>
            </a:lvl4pPr>
            <a:lvl5pPr>
              <a:defRPr>
                <a:solidFill>
                  <a:schemeClr val="tx1">
                    <a:lumMod val="50000"/>
                    <a:lumOff val="50000"/>
                  </a:schemeClr>
                </a:solidFill>
                <a:latin typeface="Georgia" pitchFamily="18" charset="0"/>
              </a:defRPr>
            </a:lvl5pPr>
          </a:lstStyle>
          <a:p>
            <a:pPr lvl="0"/>
            <a:r>
              <a:rPr lang="en-US" dirty="0" smtClean="0"/>
              <a:t>Click to add presenter contact information</a:t>
            </a:r>
            <a:endParaRPr lang="en-US" dirty="0"/>
          </a:p>
        </p:txBody>
      </p:sp>
      <p:sp>
        <p:nvSpPr>
          <p:cNvPr id="9" name="Rectangle 8"/>
          <p:cNvSpPr>
            <a:spLocks noChangeArrowheads="1"/>
          </p:cNvSpPr>
          <p:nvPr userDrawn="1"/>
        </p:nvSpPr>
        <p:spPr bwMode="auto">
          <a:xfrm>
            <a:off x="0" y="0"/>
            <a:ext cx="9144000" cy="801688"/>
          </a:xfrm>
          <a:prstGeom prst="rect">
            <a:avLst/>
          </a:prstGeom>
          <a:solidFill>
            <a:srgbClr val="005C96"/>
          </a:solidFill>
          <a:ln w="9525">
            <a:solidFill>
              <a:srgbClr val="005C96"/>
            </a:solidFill>
            <a:miter lim="800000"/>
            <a:headEnd/>
            <a:tailEnd/>
          </a:ln>
          <a:effectLst>
            <a:outerShdw blurRad="63500" dist="23000" dir="5400000" rotWithShape="0">
              <a:srgbClr val="000000">
                <a:alpha val="34998"/>
              </a:srgbClr>
            </a:outerShdw>
          </a:effectLst>
        </p:spPr>
        <p:txBody>
          <a:bodyPr anchor="ctr"/>
          <a:lstStyle/>
          <a:p>
            <a:pPr algn="ctr" fontAlgn="auto">
              <a:spcBef>
                <a:spcPts val="0"/>
              </a:spcBef>
              <a:spcAft>
                <a:spcPts val="0"/>
              </a:spcAft>
              <a:defRPr/>
            </a:pPr>
            <a:endParaRPr lang="en-US" dirty="0">
              <a:solidFill>
                <a:schemeClr val="lt1"/>
              </a:solidFill>
              <a:latin typeface="+mn-lt"/>
              <a:cs typeface="+mn-cs"/>
            </a:endParaRPr>
          </a:p>
        </p:txBody>
      </p:sp>
      <p:pic>
        <p:nvPicPr>
          <p:cNvPr id="10" name="Picture 8" descr="RAP_logo.wmf"/>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6045200" y="204788"/>
            <a:ext cx="3098800" cy="5969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11" name="TextBox 10"/>
          <p:cNvSpPr txBox="1">
            <a:spLocks noChangeArrowheads="1"/>
          </p:cNvSpPr>
          <p:nvPr userDrawn="1"/>
        </p:nvSpPr>
        <p:spPr bwMode="auto">
          <a:xfrm>
            <a:off x="2817813" y="1287463"/>
            <a:ext cx="3227387" cy="4619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400" b="1" dirty="0" smtClean="0">
                <a:latin typeface="Georgia" pitchFamily="18" charset="0"/>
              </a:rPr>
              <a:t>About RAP</a:t>
            </a:r>
          </a:p>
        </p:txBody>
      </p:sp>
      <p:sp>
        <p:nvSpPr>
          <p:cNvPr id="12" name="Rectangle 9"/>
          <p:cNvSpPr>
            <a:spLocks noChangeArrowheads="1"/>
          </p:cNvSpPr>
          <p:nvPr userDrawn="1"/>
        </p:nvSpPr>
        <p:spPr bwMode="auto">
          <a:xfrm>
            <a:off x="457200" y="1923923"/>
            <a:ext cx="8191500" cy="255428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p>
            <a:r>
              <a:rPr lang="en-US" sz="1600" dirty="0">
                <a:latin typeface="Georgia" pitchFamily="-112" charset="0"/>
              </a:rPr>
              <a:t>	The Regulatory Assistance Project (RAP) is a global, non-profit team of experts that 	focuses on the long-term economic and environmental sustainability of the power 	and natural gas sectors. RAP has deep expertise in regulatory and market policies 	that:</a:t>
            </a:r>
          </a:p>
          <a:p>
            <a:pPr marL="2171700" lvl="4" indent="-342900">
              <a:buFont typeface="Wingdings" pitchFamily="-112" charset="2"/>
              <a:buChar char="§"/>
            </a:pPr>
            <a:r>
              <a:rPr lang="en-US" sz="1600" dirty="0">
                <a:latin typeface="Georgia" pitchFamily="-112" charset="0"/>
              </a:rPr>
              <a:t>Promote economic efficiency</a:t>
            </a:r>
          </a:p>
          <a:p>
            <a:pPr marL="2171700" lvl="4" indent="-342900">
              <a:buFont typeface="Wingdings" pitchFamily="-112" charset="2"/>
              <a:buChar char="§"/>
            </a:pPr>
            <a:r>
              <a:rPr lang="en-US" sz="1600" dirty="0">
                <a:latin typeface="Georgia" pitchFamily="-112" charset="0"/>
              </a:rPr>
              <a:t>Protect the environment</a:t>
            </a:r>
          </a:p>
          <a:p>
            <a:pPr marL="2171700" lvl="4" indent="-342900">
              <a:buFont typeface="Wingdings" pitchFamily="-112" charset="2"/>
              <a:buChar char="§"/>
            </a:pPr>
            <a:r>
              <a:rPr lang="en-US" sz="1600" dirty="0">
                <a:latin typeface="Georgia" pitchFamily="-112" charset="0"/>
              </a:rPr>
              <a:t>Ensure system reliability</a:t>
            </a:r>
          </a:p>
          <a:p>
            <a:pPr marL="2171700" lvl="4" indent="-342900">
              <a:buFont typeface="Wingdings" pitchFamily="-112" charset="2"/>
              <a:buChar char="§"/>
            </a:pPr>
            <a:r>
              <a:rPr lang="en-US" sz="1600" dirty="0">
                <a:latin typeface="Georgia" pitchFamily="-112" charset="0"/>
              </a:rPr>
              <a:t>Allocate system benefits fairly among all consumers</a:t>
            </a:r>
          </a:p>
          <a:p>
            <a:endParaRPr lang="en-US" sz="1600" dirty="0">
              <a:latin typeface="Georgia" pitchFamily="-112" charset="0"/>
            </a:endParaRPr>
          </a:p>
          <a:p>
            <a:r>
              <a:rPr lang="en-US" sz="1600" dirty="0">
                <a:latin typeface="Georgia" pitchFamily="-112" charset="0"/>
              </a:rPr>
              <a:t>	Learn more about RAP at </a:t>
            </a:r>
            <a:r>
              <a:rPr lang="en-US" sz="1600" dirty="0">
                <a:solidFill>
                  <a:srgbClr val="595959"/>
                </a:solidFill>
                <a:latin typeface="Georgia" pitchFamily="-112" charset="0"/>
              </a:rPr>
              <a:t>www.raponline.org</a:t>
            </a:r>
          </a:p>
        </p:txBody>
      </p:sp>
      <p:pic>
        <p:nvPicPr>
          <p:cNvPr id="13" name="Picture 10"/>
          <p:cNvPicPr>
            <a:picLocks noChangeAspect="1"/>
          </p:cNvPicPr>
          <p:nvPr userDrawn="1"/>
        </p:nvPicPr>
        <p:blipFill>
          <a:blip r:embed="rId3">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187325" y="5624513"/>
            <a:ext cx="8769350" cy="116046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 val="3959184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5184" y="1590168"/>
            <a:ext cx="8221616" cy="1470025"/>
          </a:xfrm>
        </p:spPr>
        <p:txBody>
          <a:bodyPr anchor="t">
            <a:noAutofit/>
          </a:bodyPr>
          <a:lstStyle>
            <a:lvl1pPr algn="ctr">
              <a:defRPr lang="en-US" sz="3600" baseline="0" smtClean="0">
                <a:solidFill>
                  <a:schemeClr val="bg1"/>
                </a:solidFill>
                <a:latin typeface="Georgia" pitchFamily="18" charset="0"/>
              </a:defRPr>
            </a:lvl1pPr>
          </a:lstStyle>
          <a:p>
            <a:r>
              <a:rPr lang="en-US" smtClean="0"/>
              <a:t>Click to edit Master title style</a:t>
            </a:r>
            <a:endParaRPr lang="en-US" dirty="0"/>
          </a:p>
        </p:txBody>
      </p:sp>
      <p:sp>
        <p:nvSpPr>
          <p:cNvPr id="7" name="Subtitle 2"/>
          <p:cNvSpPr>
            <a:spLocks noGrp="1"/>
          </p:cNvSpPr>
          <p:nvPr>
            <p:ph type="subTitle" idx="1"/>
          </p:nvPr>
        </p:nvSpPr>
        <p:spPr>
          <a:xfrm>
            <a:off x="465184" y="3186237"/>
            <a:ext cx="8221616" cy="1104549"/>
          </a:xfrm>
        </p:spPr>
        <p:txBody>
          <a:bodyPr/>
          <a:lstStyle>
            <a:lvl1pPr marL="0" indent="0" algn="ctr">
              <a:buNone/>
              <a:defRPr lang="en-US" sz="2500" baseline="0" smtClean="0">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ext Placeholder 11"/>
          <p:cNvSpPr>
            <a:spLocks noGrp="1"/>
          </p:cNvSpPr>
          <p:nvPr>
            <p:ph type="body" sz="quarter" idx="12"/>
          </p:nvPr>
        </p:nvSpPr>
        <p:spPr>
          <a:xfrm>
            <a:off x="2286001" y="4409117"/>
            <a:ext cx="6400800" cy="914400"/>
          </a:xfrm>
        </p:spPr>
        <p:txBody>
          <a:bodyPr anchor="b">
            <a:normAutofit/>
          </a:bodyPr>
          <a:lstStyle>
            <a:lvl1pPr algn="r">
              <a:buNone/>
              <a:defRPr lang="en-US" sz="3000" baseline="0" smtClean="0">
                <a:solidFill>
                  <a:schemeClr val="bg1"/>
                </a:solidFill>
                <a:latin typeface="Georgia" pitchFamily="18" charset="0"/>
              </a:defRPr>
            </a:lvl1pPr>
          </a:lstStyle>
          <a:p>
            <a:pPr lvl="0"/>
            <a:r>
              <a:rPr lang="en-US" smtClean="0"/>
              <a:t>Click to edit Master text styles</a:t>
            </a:r>
          </a:p>
        </p:txBody>
      </p:sp>
      <p:pic>
        <p:nvPicPr>
          <p:cNvPr id="10" name="Picture 6" descr="RAP_logo.wmf"/>
          <p:cNvPicPr>
            <a:picLocks noChangeAspect="1"/>
          </p:cNvPicPr>
          <p:nvPr userDrawn="1"/>
        </p:nvPicPr>
        <p:blipFill>
          <a:blip r:embed="rId3">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5614988" y="420688"/>
            <a:ext cx="3098800" cy="5969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11" name="TextBox 10"/>
          <p:cNvSpPr txBox="1">
            <a:spLocks noChangeArrowheads="1"/>
          </p:cNvSpPr>
          <p:nvPr userDrawn="1"/>
        </p:nvSpPr>
        <p:spPr bwMode="auto">
          <a:xfrm>
            <a:off x="2286000" y="6069013"/>
            <a:ext cx="2870200" cy="261937"/>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b="1" dirty="0" smtClean="0">
                <a:solidFill>
                  <a:srgbClr val="FFFFFF"/>
                </a:solidFill>
                <a:latin typeface="Georgia" pitchFamily="18" charset="0"/>
              </a:rPr>
              <a:t>The Regulatory Assistance Project</a:t>
            </a:r>
          </a:p>
        </p:txBody>
      </p:sp>
      <p:sp>
        <p:nvSpPr>
          <p:cNvPr id="13" name="TextBox 12"/>
          <p:cNvSpPr txBox="1">
            <a:spLocks noChangeArrowheads="1"/>
          </p:cNvSpPr>
          <p:nvPr userDrawn="1"/>
        </p:nvSpPr>
        <p:spPr bwMode="auto">
          <a:xfrm>
            <a:off x="5156200" y="6070600"/>
            <a:ext cx="1620838" cy="430213"/>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dirty="0" smtClean="0">
                <a:solidFill>
                  <a:srgbClr val="FFFFFF"/>
                </a:solidFill>
                <a:latin typeface="Georgia" pitchFamily="18" charset="0"/>
              </a:rPr>
              <a:t>50 State Street, Suite 3</a:t>
            </a:r>
          </a:p>
          <a:p>
            <a:pPr eaLnBrk="1" hangingPunct="1">
              <a:defRPr/>
            </a:pPr>
            <a:r>
              <a:rPr lang="en-US" sz="1100" dirty="0" smtClean="0">
                <a:solidFill>
                  <a:srgbClr val="FFFFFF"/>
                </a:solidFill>
                <a:latin typeface="Georgia" pitchFamily="18" charset="0"/>
              </a:rPr>
              <a:t>Montpelier, VT 05602</a:t>
            </a:r>
          </a:p>
        </p:txBody>
      </p:sp>
      <p:sp>
        <p:nvSpPr>
          <p:cNvPr id="14" name="TextBox 13"/>
          <p:cNvSpPr txBox="1">
            <a:spLocks noChangeArrowheads="1"/>
          </p:cNvSpPr>
          <p:nvPr userDrawn="1"/>
        </p:nvSpPr>
        <p:spPr bwMode="auto">
          <a:xfrm>
            <a:off x="6931025" y="6069013"/>
            <a:ext cx="1936750" cy="43021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dirty="0" smtClean="0">
                <a:solidFill>
                  <a:srgbClr val="FFFFFF"/>
                </a:solidFill>
                <a:latin typeface="Georgia" pitchFamily="18" charset="0"/>
              </a:rPr>
              <a:t>Phone: 802-223-8199</a:t>
            </a:r>
          </a:p>
          <a:p>
            <a:pPr eaLnBrk="1" hangingPunct="1">
              <a:defRPr/>
            </a:pPr>
            <a:r>
              <a:rPr lang="en-US" sz="1100" dirty="0" smtClean="0">
                <a:solidFill>
                  <a:srgbClr val="FFFFFF"/>
                </a:solidFill>
                <a:latin typeface="Georgia" pitchFamily="18" charset="0"/>
              </a:rPr>
              <a:t>web: www.raponline.org </a:t>
            </a:r>
          </a:p>
        </p:txBody>
      </p:sp>
    </p:spTree>
    <p:extLst>
      <p:ext uri="{BB962C8B-B14F-4D97-AF65-F5344CB8AC3E}">
        <p14:creationId xmlns="" xmlns:p14="http://schemas.microsoft.com/office/powerpoint/2010/main" xmlns:mv="urn:schemas-microsoft-com:mac:vml" xmlns:mc="http://schemas.openxmlformats.org/markup-compatibility/2006" val="18749780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C2E721-9926-2C44-A0FF-8DF06FF1B8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C2E721-9926-2C44-A0FF-8DF06FF1B8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charset="0"/>
                <a:ea typeface="+mn-ea"/>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a:ea typeface="+mn-ea"/>
                <a:cs typeface="Aria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FFBB4CA9-C3E2-4EAB-8E81-AD8AC4D14E2D}"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3" r:id="rId8"/>
    <p:sldLayoutId id="2147484024" r:id="rId9"/>
    <p:sldLayoutId id="2147483823" r:id="rId10"/>
    <p:sldLayoutId id="2147483824" r:id="rId11"/>
    <p:sldLayoutId id="2147483825" r:id="rId12"/>
    <p:sldLayoutId id="2147483826" r:id="rId13"/>
    <p:sldLayoutId id="2147483827" r:id="rId14"/>
    <p:sldLayoutId id="2147483828" r:id="rId15"/>
  </p:sldLayoutIdLst>
  <p:timing>
    <p:tnLst>
      <p:par>
        <p:cTn id="1" dur="indefinite" restart="never" nodeType="tmRoot"/>
      </p:par>
    </p:tnLst>
  </p:timing>
  <p:hf sldNum="0" hdr="0" ftr="0" dt="0"/>
  <p:txStyles>
    <p:titleStyle>
      <a:lvl1pPr algn="ctr" defTabSz="457200" rtl="0" eaLnBrk="1" fontAlgn="base" hangingPunct="1">
        <a:spcBef>
          <a:spcPct val="0"/>
        </a:spcBef>
        <a:spcAft>
          <a:spcPct val="0"/>
        </a:spcAft>
        <a:defRPr sz="4400" kern="1200">
          <a:solidFill>
            <a:schemeClr val="tx1"/>
          </a:solidFill>
          <a:latin typeface="Arial"/>
          <a:ea typeface="Arial" pitchFamily="-112" charset="0"/>
          <a:cs typeface="Arial"/>
        </a:defRPr>
      </a:lvl1pPr>
      <a:lvl2pPr algn="ctr" defTabSz="457200" rtl="0" eaLnBrk="1" fontAlgn="base" hangingPunct="1">
        <a:spcBef>
          <a:spcPct val="0"/>
        </a:spcBef>
        <a:spcAft>
          <a:spcPct val="0"/>
        </a:spcAft>
        <a:defRPr sz="4400">
          <a:solidFill>
            <a:schemeClr val="tx1"/>
          </a:solidFill>
          <a:latin typeface="Arial" charset="0"/>
          <a:ea typeface="Arial" pitchFamily="-112" charset="0"/>
          <a:cs typeface="Arial" charset="0"/>
        </a:defRPr>
      </a:lvl2pPr>
      <a:lvl3pPr algn="ctr" defTabSz="457200" rtl="0" eaLnBrk="1" fontAlgn="base" hangingPunct="1">
        <a:spcBef>
          <a:spcPct val="0"/>
        </a:spcBef>
        <a:spcAft>
          <a:spcPct val="0"/>
        </a:spcAft>
        <a:defRPr sz="4400">
          <a:solidFill>
            <a:schemeClr val="tx1"/>
          </a:solidFill>
          <a:latin typeface="Arial" charset="0"/>
          <a:ea typeface="Arial" pitchFamily="-112" charset="0"/>
          <a:cs typeface="Arial" charset="0"/>
        </a:defRPr>
      </a:lvl3pPr>
      <a:lvl4pPr algn="ctr" defTabSz="457200" rtl="0" eaLnBrk="1" fontAlgn="base" hangingPunct="1">
        <a:spcBef>
          <a:spcPct val="0"/>
        </a:spcBef>
        <a:spcAft>
          <a:spcPct val="0"/>
        </a:spcAft>
        <a:defRPr sz="4400">
          <a:solidFill>
            <a:schemeClr val="tx1"/>
          </a:solidFill>
          <a:latin typeface="Arial" charset="0"/>
          <a:ea typeface="Arial" pitchFamily="-112" charset="0"/>
          <a:cs typeface="Arial" charset="0"/>
        </a:defRPr>
      </a:lvl4pPr>
      <a:lvl5pPr algn="ctr" defTabSz="457200" rtl="0" eaLnBrk="1" fontAlgn="base" hangingPunct="1">
        <a:spcBef>
          <a:spcPct val="0"/>
        </a:spcBef>
        <a:spcAft>
          <a:spcPct val="0"/>
        </a:spcAft>
        <a:defRPr sz="4400">
          <a:solidFill>
            <a:schemeClr val="tx1"/>
          </a:solidFill>
          <a:latin typeface="Arial" charset="0"/>
          <a:ea typeface="Arial" pitchFamily="-112" charset="0"/>
          <a:cs typeface="Arial" charset="0"/>
        </a:defRPr>
      </a:lvl5pPr>
      <a:lvl6pPr marL="457200" algn="ctr" defTabSz="457200" rtl="0" eaLnBrk="1" fontAlgn="base" hangingPunct="1">
        <a:spcBef>
          <a:spcPct val="0"/>
        </a:spcBef>
        <a:spcAft>
          <a:spcPct val="0"/>
        </a:spcAft>
        <a:defRPr sz="4400">
          <a:solidFill>
            <a:schemeClr val="tx1"/>
          </a:solidFill>
          <a:latin typeface="Arial" charset="0"/>
          <a:cs typeface="Arial" charset="0"/>
        </a:defRPr>
      </a:lvl6pPr>
      <a:lvl7pPr marL="914400" algn="ctr" defTabSz="457200" rtl="0" eaLnBrk="1" fontAlgn="base" hangingPunct="1">
        <a:spcBef>
          <a:spcPct val="0"/>
        </a:spcBef>
        <a:spcAft>
          <a:spcPct val="0"/>
        </a:spcAft>
        <a:defRPr sz="4400">
          <a:solidFill>
            <a:schemeClr val="tx1"/>
          </a:solidFill>
          <a:latin typeface="Arial" charset="0"/>
          <a:cs typeface="Arial" charset="0"/>
        </a:defRPr>
      </a:lvl7pPr>
      <a:lvl8pPr marL="1371600" algn="ctr" defTabSz="457200" rtl="0" eaLnBrk="1" fontAlgn="base" hangingPunct="1">
        <a:spcBef>
          <a:spcPct val="0"/>
        </a:spcBef>
        <a:spcAft>
          <a:spcPct val="0"/>
        </a:spcAft>
        <a:defRPr sz="4400">
          <a:solidFill>
            <a:schemeClr val="tx1"/>
          </a:solidFill>
          <a:latin typeface="Arial" charset="0"/>
          <a:cs typeface="Arial" charset="0"/>
        </a:defRPr>
      </a:lvl8pPr>
      <a:lvl9pPr marL="1828800" algn="ctr" defTabSz="457200" rtl="0" eaLnBrk="1" fontAlgn="base" hangingPunct="1">
        <a:spcBef>
          <a:spcPct val="0"/>
        </a:spcBef>
        <a:spcAft>
          <a:spcPct val="0"/>
        </a:spcAft>
        <a:defRPr sz="4400">
          <a:solidFill>
            <a:schemeClr val="tx1"/>
          </a:solidFill>
          <a:latin typeface="Arial" charset="0"/>
          <a:cs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Arial"/>
          <a:ea typeface="Arial" pitchFamily="-112" charset="0"/>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Arial"/>
          <a:ea typeface="Arial" pitchFamily="-112" charset="0"/>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a:ea typeface="Arial" pitchFamily="-112" charset="0"/>
          <a:cs typeface="Arial"/>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Arial" pitchFamily="-112" charset="0"/>
          <a:cs typeface="Arial"/>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Arial" pitchFamily="-112"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mailto:rsedano@raponline.or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5"/>
          <p:cNvSpPr>
            <a:spLocks noGrp="1"/>
          </p:cNvSpPr>
          <p:nvPr>
            <p:ph type="ctrTitle"/>
          </p:nvPr>
        </p:nvSpPr>
        <p:spPr/>
        <p:txBody>
          <a:bodyPr/>
          <a:lstStyle/>
          <a:p>
            <a:r>
              <a:rPr lang="en-US" dirty="0" smtClean="0">
                <a:ea typeface="ＭＳ Ｐゴシック" charset="-128"/>
                <a:cs typeface="ＭＳ Ｐゴシック" charset="-128"/>
              </a:rPr>
              <a:t>Upending the Supply Stack:</a:t>
            </a:r>
            <a:br>
              <a:rPr lang="en-US" dirty="0" smtClean="0">
                <a:ea typeface="ＭＳ Ｐゴシック" charset="-128"/>
                <a:cs typeface="ＭＳ Ｐゴシック" charset="-128"/>
              </a:rPr>
            </a:br>
            <a:r>
              <a:rPr lang="en-US" dirty="0" smtClean="0">
                <a:ea typeface="ＭＳ Ｐゴシック" charset="-128"/>
                <a:cs typeface="ＭＳ Ｐゴシック" charset="-128"/>
              </a:rPr>
              <a:t>Variable and Responsive Resources as Primary Objectives</a:t>
            </a:r>
            <a:br>
              <a:rPr lang="en-US" dirty="0" smtClean="0">
                <a:ea typeface="ＭＳ Ｐゴシック" charset="-128"/>
                <a:cs typeface="ＭＳ Ｐゴシック" charset="-128"/>
              </a:rPr>
            </a:br>
            <a:endParaRPr dirty="0">
              <a:latin typeface="Georgia" pitchFamily="-112" charset="0"/>
              <a:cs typeface="Arial" charset="0"/>
            </a:endParaRPr>
          </a:p>
        </p:txBody>
      </p:sp>
      <p:sp>
        <p:nvSpPr>
          <p:cNvPr id="8195" name="Subtitle 26"/>
          <p:cNvSpPr>
            <a:spLocks noGrp="1"/>
          </p:cNvSpPr>
          <p:nvPr>
            <p:ph type="subTitle" idx="1"/>
          </p:nvPr>
        </p:nvSpPr>
        <p:spPr>
          <a:xfrm>
            <a:off x="465138" y="3543300"/>
            <a:ext cx="8221662" cy="747712"/>
          </a:xfrm>
        </p:spPr>
        <p:txBody>
          <a:bodyPr/>
          <a:lstStyle/>
          <a:p>
            <a:r>
              <a:rPr lang="en-US" dirty="0" smtClean="0">
                <a:ea typeface="ＭＳ Ｐゴシック" charset="-128"/>
                <a:cs typeface="ＭＳ Ｐゴシック" charset="-128"/>
              </a:rPr>
              <a:t>June 2011 Meeting of </a:t>
            </a:r>
          </a:p>
          <a:p>
            <a:r>
              <a:rPr lang="en-US" dirty="0" smtClean="0">
                <a:ea typeface="ＭＳ Ｐゴシック" charset="-128"/>
                <a:cs typeface="ＭＳ Ｐゴシック" charset="-128"/>
              </a:rPr>
              <a:t>the Massachusetts Restructuring Roundtable</a:t>
            </a:r>
          </a:p>
        </p:txBody>
      </p:sp>
      <p:sp>
        <p:nvSpPr>
          <p:cNvPr id="8196" name="Text Placeholder 27"/>
          <p:cNvSpPr>
            <a:spLocks noGrp="1"/>
          </p:cNvSpPr>
          <p:nvPr>
            <p:ph type="body" sz="quarter" idx="12"/>
          </p:nvPr>
        </p:nvSpPr>
        <p:spPr/>
        <p:txBody>
          <a:bodyPr/>
          <a:lstStyle/>
          <a:p>
            <a:pPr eaLnBrk="1" hangingPunct="1"/>
            <a:r>
              <a:rPr dirty="0">
                <a:solidFill>
                  <a:srgbClr val="FFFFFF"/>
                </a:solidFill>
                <a:latin typeface="Georgia" pitchFamily="-112" charset="0"/>
                <a:cs typeface="Arial" charset="0"/>
              </a:rPr>
              <a:t>Presented by</a:t>
            </a:r>
            <a:r>
              <a:rPr dirty="0" smtClean="0">
                <a:solidFill>
                  <a:srgbClr val="FFFFFF"/>
                </a:solidFill>
                <a:latin typeface="Georgia" pitchFamily="-112" charset="0"/>
                <a:cs typeface="Arial" charset="0"/>
              </a:rPr>
              <a:t> </a:t>
            </a:r>
            <a:r>
              <a:rPr lang="en-US" dirty="0" smtClean="0">
                <a:solidFill>
                  <a:srgbClr val="FFFFFF"/>
                </a:solidFill>
                <a:latin typeface="Georgia" pitchFamily="-112" charset="0"/>
                <a:cs typeface="Arial" charset="0"/>
              </a:rPr>
              <a:t>Richard Sedano</a:t>
            </a:r>
            <a:endParaRPr dirty="0">
              <a:solidFill>
                <a:srgbClr val="FFFFFF"/>
              </a:solidFill>
              <a:latin typeface="Georgia" pitchFamily="-112" charset="0"/>
              <a:cs typeface="Arial" charset="0"/>
            </a:endParaRPr>
          </a:p>
        </p:txBody>
      </p:sp>
      <p:sp>
        <p:nvSpPr>
          <p:cNvPr id="8197" name="TextBox 5"/>
          <p:cNvSpPr txBox="1">
            <a:spLocks noChangeArrowheads="1"/>
          </p:cNvSpPr>
          <p:nvPr/>
        </p:nvSpPr>
        <p:spPr bwMode="auto">
          <a:xfrm>
            <a:off x="465138" y="6069013"/>
            <a:ext cx="1550987" cy="26193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100" dirty="0" smtClean="0">
                <a:solidFill>
                  <a:srgbClr val="FFFFFF"/>
                </a:solidFill>
                <a:latin typeface="Georgia" pitchFamily="-112" charset="0"/>
              </a:rPr>
              <a:t>June 10, 2011</a:t>
            </a:r>
            <a:endParaRPr lang="en-US" sz="1100" dirty="0">
              <a:solidFill>
                <a:srgbClr val="FFFFFF"/>
              </a:solidFill>
              <a:latin typeface="Georgia" pitchFamily="-11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Doubling Down on Markets</a:t>
            </a:r>
            <a:endParaRPr lang="en-US" dirty="0"/>
          </a:p>
        </p:txBody>
      </p:sp>
      <p:sp>
        <p:nvSpPr>
          <p:cNvPr id="3" name="Text Placeholder 2"/>
          <p:cNvSpPr>
            <a:spLocks noGrp="1"/>
          </p:cNvSpPr>
          <p:nvPr>
            <p:ph type="body" sz="quarter" idx="11"/>
          </p:nvPr>
        </p:nvSpPr>
        <p:spPr>
          <a:xfrm>
            <a:off x="472321" y="1600200"/>
            <a:ext cx="8214479" cy="4444999"/>
          </a:xfrm>
        </p:spPr>
        <p:txBody>
          <a:bodyPr>
            <a:normAutofit fontScale="92500"/>
          </a:bodyPr>
          <a:lstStyle/>
          <a:p>
            <a:r>
              <a:rPr lang="en-US" dirty="0" err="1" smtClean="0"/>
              <a:t>RTOs</a:t>
            </a:r>
            <a:r>
              <a:rPr lang="en-US" dirty="0" smtClean="0"/>
              <a:t>, where they exist, take on responsibility not just for reliability and market administration, but also for planning</a:t>
            </a:r>
          </a:p>
          <a:p>
            <a:pPr lvl="1"/>
            <a:r>
              <a:rPr lang="en-US" dirty="0" smtClean="0"/>
              <a:t>Policy issues rest uneasily on RTO managers</a:t>
            </a:r>
          </a:p>
          <a:p>
            <a:pPr lvl="1"/>
            <a:r>
              <a:rPr lang="en-US" dirty="0" smtClean="0"/>
              <a:t>Interest-based governance and voluntary nature accent influence of traditional resource owners</a:t>
            </a:r>
          </a:p>
          <a:p>
            <a:pPr lvl="1"/>
            <a:r>
              <a:rPr lang="en-US" dirty="0" smtClean="0"/>
              <a:t>States uneasy with their lack of control of outcomes</a:t>
            </a:r>
          </a:p>
          <a:p>
            <a:r>
              <a:rPr lang="en-US" dirty="0" smtClean="0"/>
              <a:t>Demand resources undervalued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Text Placeholder 2"/>
          <p:cNvSpPr>
            <a:spLocks noGrp="1"/>
          </p:cNvSpPr>
          <p:nvPr>
            <p:ph type="body" sz="quarter" idx="11"/>
          </p:nvPr>
        </p:nvSpPr>
        <p:spPr>
          <a:xfrm>
            <a:off x="457200" y="1417638"/>
            <a:ext cx="8214479" cy="4875212"/>
          </a:xfrm>
        </p:spPr>
        <p:txBody>
          <a:bodyPr>
            <a:normAutofit fontScale="92500" lnSpcReduction="10000"/>
          </a:bodyPr>
          <a:lstStyle/>
          <a:p>
            <a:r>
              <a:rPr lang="en-US" dirty="0" smtClean="0"/>
              <a:t>There is enough power, but many problems</a:t>
            </a:r>
          </a:p>
          <a:p>
            <a:pPr lvl="1"/>
            <a:r>
              <a:rPr lang="en-US" dirty="0" smtClean="0"/>
              <a:t>Aging, polluting, congesting, (add yours)</a:t>
            </a:r>
          </a:p>
          <a:p>
            <a:r>
              <a:rPr lang="en-US" dirty="0" smtClean="0"/>
              <a:t>Market rules retain bias</a:t>
            </a:r>
          </a:p>
          <a:p>
            <a:pPr lvl="1"/>
            <a:r>
              <a:rPr lang="en-US" dirty="0" smtClean="0"/>
              <a:t>But they are consistent, respect precedents, and are within the Federal Power Act</a:t>
            </a:r>
          </a:p>
          <a:p>
            <a:pPr lvl="1"/>
            <a:r>
              <a:rPr lang="en-US" dirty="0" smtClean="0"/>
              <a:t>Demand resources undervalued</a:t>
            </a:r>
          </a:p>
          <a:p>
            <a:pPr lvl="1"/>
            <a:r>
              <a:rPr lang="en-US" dirty="0" smtClean="0"/>
              <a:t>Energy resources undervalued</a:t>
            </a:r>
          </a:p>
          <a:p>
            <a:pPr lvl="1"/>
            <a:r>
              <a:rPr lang="en-US" dirty="0" smtClean="0"/>
              <a:t>Very responsive resources undervalued</a:t>
            </a:r>
          </a:p>
          <a:p>
            <a:pPr lvl="1"/>
            <a:r>
              <a:rPr lang="en-US" dirty="0" smtClean="0"/>
              <a:t>Polluting resources overvalued</a:t>
            </a:r>
          </a:p>
          <a:p>
            <a:r>
              <a:rPr lang="en-US" dirty="0" smtClean="0"/>
              <a:t>States frustrated to varying degrees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Toward Better Decisions</a:t>
            </a:r>
            <a:br>
              <a:rPr lang="en-US" dirty="0" smtClean="0"/>
            </a:br>
            <a:r>
              <a:rPr lang="en-US" dirty="0" smtClean="0"/>
              <a:t> (Defining “Better”)</a:t>
            </a:r>
            <a:endParaRPr lang="en-US" dirty="0"/>
          </a:p>
        </p:txBody>
      </p:sp>
      <p:sp>
        <p:nvSpPr>
          <p:cNvPr id="3" name="Text Placeholder 2"/>
          <p:cNvSpPr>
            <a:spLocks noGrp="1"/>
          </p:cNvSpPr>
          <p:nvPr>
            <p:ph type="body" sz="quarter" idx="11"/>
          </p:nvPr>
        </p:nvSpPr>
        <p:spPr/>
        <p:txBody>
          <a:bodyPr/>
          <a:lstStyle/>
          <a:p>
            <a:r>
              <a:rPr lang="en-US" dirty="0" smtClean="0"/>
              <a:t>How shall US Power Sector Decision-makers align </a:t>
            </a:r>
            <a:r>
              <a:rPr lang="en-US" b="1" dirty="0" smtClean="0"/>
              <a:t>economic regulation </a:t>
            </a:r>
            <a:r>
              <a:rPr lang="en-US" dirty="0" smtClean="0"/>
              <a:t>with </a:t>
            </a:r>
            <a:r>
              <a:rPr lang="en-US" b="1" dirty="0" smtClean="0"/>
              <a:t>environmental goals?</a:t>
            </a:r>
            <a:endParaRPr lang="en-US" dirty="0" smtClean="0"/>
          </a:p>
          <a:p>
            <a:pPr lvl="1"/>
            <a:r>
              <a:rPr lang="en-US" dirty="0" smtClean="0"/>
              <a:t>Focus only on reliability and markets won’t do</a:t>
            </a:r>
          </a:p>
          <a:p>
            <a:pPr lvl="1"/>
            <a:r>
              <a:rPr lang="en-US" dirty="0" smtClean="0"/>
              <a:t>Market Pushing state policies like RPS and net metering help but are rough</a:t>
            </a:r>
          </a:p>
          <a:p>
            <a:pPr lvl="1"/>
            <a:r>
              <a:rPr lang="en-US" dirty="0" smtClean="0"/>
              <a:t>Carbon price – most anticipate it already</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 First</a:t>
            </a:r>
            <a:endParaRPr lang="en-US" dirty="0"/>
          </a:p>
        </p:txBody>
      </p:sp>
      <p:sp>
        <p:nvSpPr>
          <p:cNvPr id="3" name="Text Placeholder 2"/>
          <p:cNvSpPr>
            <a:spLocks noGrp="1"/>
          </p:cNvSpPr>
          <p:nvPr>
            <p:ph type="body" sz="quarter" idx="11"/>
          </p:nvPr>
        </p:nvSpPr>
        <p:spPr/>
        <p:txBody>
          <a:bodyPr/>
          <a:lstStyle/>
          <a:p>
            <a:r>
              <a:rPr lang="en-US" dirty="0" smtClean="0"/>
              <a:t>Clean resources as important as reliability and fair markets</a:t>
            </a:r>
          </a:p>
          <a:p>
            <a:pPr lvl="1"/>
            <a:r>
              <a:rPr lang="en-US" dirty="0" smtClean="0"/>
              <a:t>Lisbon treaty language</a:t>
            </a:r>
          </a:p>
          <a:p>
            <a:pPr lvl="1"/>
            <a:r>
              <a:rPr lang="en-US" dirty="0" smtClean="0"/>
              <a:t>Redefine “undue discrimination” and “just and reasonable”</a:t>
            </a:r>
          </a:p>
          <a:p>
            <a:pPr lvl="1"/>
            <a:r>
              <a:rPr lang="en-US" dirty="0" smtClean="0"/>
              <a:t>Risk aware</a:t>
            </a:r>
          </a:p>
          <a:p>
            <a:pPr lvl="1"/>
            <a:r>
              <a:rPr lang="en-US" dirty="0" smtClean="0"/>
              <a:t>Calibrate markets and rules to clean portfolio results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Lisbon Treaty </a:t>
            </a:r>
            <a:br>
              <a:rPr lang="en-US" dirty="0" smtClean="0"/>
            </a:br>
            <a:r>
              <a:rPr lang="en-US" dirty="0" smtClean="0"/>
              <a:t>of European Union</a:t>
            </a:r>
            <a:endParaRPr lang="en-US" dirty="0"/>
          </a:p>
        </p:txBody>
      </p:sp>
      <p:sp>
        <p:nvSpPr>
          <p:cNvPr id="3" name="Text Placeholder 2"/>
          <p:cNvSpPr>
            <a:spLocks noGrp="1"/>
          </p:cNvSpPr>
          <p:nvPr>
            <p:ph type="body" sz="quarter" idx="11"/>
          </p:nvPr>
        </p:nvSpPr>
        <p:spPr/>
        <p:txBody>
          <a:bodyPr/>
          <a:lstStyle/>
          <a:p>
            <a:r>
              <a:rPr lang="en-US" dirty="0" smtClean="0"/>
              <a:t>Article 11 of Principles</a:t>
            </a:r>
          </a:p>
          <a:p>
            <a:pPr lvl="1"/>
            <a:r>
              <a:rPr lang="en-US" dirty="0" smtClean="0"/>
              <a:t>Environmental Protection requirements must be integrated into the definition and implementation of the Union’s policies and activities, in particular with a view to the promotion of sustainable development.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 First</a:t>
            </a:r>
            <a:endParaRPr lang="en-US" dirty="0"/>
          </a:p>
        </p:txBody>
      </p:sp>
      <p:sp>
        <p:nvSpPr>
          <p:cNvPr id="3" name="Text Placeholder 2"/>
          <p:cNvSpPr>
            <a:spLocks noGrp="1"/>
          </p:cNvSpPr>
          <p:nvPr>
            <p:ph type="body" sz="quarter" idx="11"/>
          </p:nvPr>
        </p:nvSpPr>
        <p:spPr/>
        <p:txBody>
          <a:bodyPr/>
          <a:lstStyle/>
          <a:p>
            <a:pPr defTabSz="914400">
              <a:buClr>
                <a:srgbClr val="339933"/>
              </a:buClr>
              <a:buFont typeface="Wingdings" charset="2"/>
              <a:buChar char="Ø"/>
              <a:defRPr/>
            </a:pPr>
            <a:r>
              <a:rPr lang="en-US" dirty="0" smtClean="0">
                <a:solidFill>
                  <a:schemeClr val="tx1"/>
                </a:solidFill>
              </a:rPr>
              <a:t>Address bias in </a:t>
            </a:r>
            <a:r>
              <a:rPr lang="en-US" b="1" dirty="0" smtClean="0">
                <a:solidFill>
                  <a:schemeClr val="tx1"/>
                </a:solidFill>
              </a:rPr>
              <a:t>choices </a:t>
            </a:r>
            <a:r>
              <a:rPr lang="en-US" dirty="0" smtClean="0">
                <a:solidFill>
                  <a:schemeClr val="tx1"/>
                </a:solidFill>
              </a:rPr>
              <a:t>on wholesale market rules based on current perspectives</a:t>
            </a:r>
          </a:p>
          <a:p>
            <a:pPr lvl="1"/>
            <a:r>
              <a:rPr lang="en-US" dirty="0" smtClean="0"/>
              <a:t>Reliability standards can be accomplished with multiple design philosophies</a:t>
            </a:r>
          </a:p>
          <a:p>
            <a:pPr lvl="1"/>
            <a:r>
              <a:rPr lang="en-US" dirty="0" smtClean="0"/>
              <a:t>Fair markets can depend on your point of view</a:t>
            </a:r>
          </a:p>
          <a:p>
            <a:pPr lvl="1"/>
            <a:r>
              <a:rPr lang="en-US" b="1" dirty="0" smtClean="0"/>
              <a:t>Absolutes </a:t>
            </a:r>
            <a:r>
              <a:rPr lang="en-US" dirty="0" smtClean="0"/>
              <a:t>are fewer than they might appear</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 First Policy Categories</a:t>
            </a:r>
            <a:endParaRPr lang="en-US" dirty="0"/>
          </a:p>
        </p:txBody>
      </p:sp>
      <p:sp>
        <p:nvSpPr>
          <p:cNvPr id="3" name="Text Placeholder 2"/>
          <p:cNvSpPr>
            <a:spLocks noGrp="1"/>
          </p:cNvSpPr>
          <p:nvPr>
            <p:ph type="body" sz="quarter" idx="11"/>
          </p:nvPr>
        </p:nvSpPr>
        <p:spPr/>
        <p:txBody>
          <a:bodyPr/>
          <a:lstStyle/>
          <a:p>
            <a:r>
              <a:rPr lang="en-US" dirty="0" smtClean="0"/>
              <a:t>Transmission Pricing and Access</a:t>
            </a:r>
          </a:p>
          <a:p>
            <a:r>
              <a:rPr lang="en-US" dirty="0" smtClean="0"/>
              <a:t>Capacity Markets</a:t>
            </a:r>
          </a:p>
          <a:p>
            <a:r>
              <a:rPr lang="en-US" dirty="0" smtClean="0"/>
              <a:t>Dispatch</a:t>
            </a:r>
          </a:p>
          <a:p>
            <a:r>
              <a:rPr lang="en-US" dirty="0" smtClean="0"/>
              <a:t>Ancillary Services</a:t>
            </a:r>
          </a:p>
          <a:p>
            <a:r>
              <a:rPr lang="en-US" dirty="0" smtClean="0"/>
              <a:t>Transmission Planning and Siting</a:t>
            </a:r>
          </a:p>
          <a:p>
            <a:r>
              <a:rPr lang="en-US" dirty="0" smtClean="0"/>
              <a:t>State initiatives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Transmission </a:t>
            </a:r>
            <a:br>
              <a:rPr lang="en-US" dirty="0" smtClean="0"/>
            </a:br>
            <a:r>
              <a:rPr lang="en-US" dirty="0" smtClean="0"/>
              <a:t>Pricing and Access - 1</a:t>
            </a:r>
            <a:endParaRPr lang="en-US" dirty="0"/>
          </a:p>
        </p:txBody>
      </p:sp>
      <p:sp>
        <p:nvSpPr>
          <p:cNvPr id="3" name="Text Placeholder 2"/>
          <p:cNvSpPr>
            <a:spLocks noGrp="1"/>
          </p:cNvSpPr>
          <p:nvPr>
            <p:ph type="body" sz="quarter" idx="11"/>
          </p:nvPr>
        </p:nvSpPr>
        <p:spPr/>
        <p:txBody>
          <a:bodyPr/>
          <a:lstStyle/>
          <a:p>
            <a:r>
              <a:rPr lang="en-US" dirty="0" smtClean="0"/>
              <a:t>New interconnections</a:t>
            </a:r>
          </a:p>
          <a:p>
            <a:pPr lvl="1"/>
            <a:r>
              <a:rPr lang="en-US" dirty="0" smtClean="0"/>
              <a:t>Managed queue gives </a:t>
            </a:r>
            <a:r>
              <a:rPr lang="en-US" b="1" dirty="0" smtClean="0"/>
              <a:t>priority </a:t>
            </a:r>
            <a:r>
              <a:rPr lang="en-US" dirty="0" smtClean="0"/>
              <a:t>to clean resources to address delay and uncertainty</a:t>
            </a:r>
          </a:p>
          <a:p>
            <a:pPr lvl="1"/>
            <a:r>
              <a:rPr lang="en-US" dirty="0" smtClean="0"/>
              <a:t>Recognize </a:t>
            </a:r>
            <a:r>
              <a:rPr lang="en-US" b="1" dirty="0" smtClean="0"/>
              <a:t>shared grid value </a:t>
            </a:r>
            <a:r>
              <a:rPr lang="en-US" dirty="0" smtClean="0"/>
              <a:t>in interconnection</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Transmission </a:t>
            </a:r>
            <a:br>
              <a:rPr lang="en-US" dirty="0" smtClean="0">
                <a:solidFill>
                  <a:schemeClr val="tx2"/>
                </a:solidFill>
              </a:rPr>
            </a:br>
            <a:r>
              <a:rPr lang="en-US" dirty="0" smtClean="0">
                <a:solidFill>
                  <a:schemeClr val="tx2"/>
                </a:solidFill>
              </a:rPr>
              <a:t>Pricing and Access - 2</a:t>
            </a:r>
            <a:r>
              <a:rPr lang="en-US" dirty="0" smtClean="0"/>
              <a:t> </a:t>
            </a:r>
            <a:endParaRPr lang="en-US" dirty="0"/>
          </a:p>
        </p:txBody>
      </p:sp>
      <p:sp>
        <p:nvSpPr>
          <p:cNvPr id="3" name="Text Placeholder 2"/>
          <p:cNvSpPr>
            <a:spLocks noGrp="1"/>
          </p:cNvSpPr>
          <p:nvPr>
            <p:ph type="body" sz="quarter" idx="11"/>
          </p:nvPr>
        </p:nvSpPr>
        <p:spPr/>
        <p:txBody>
          <a:bodyPr/>
          <a:lstStyle/>
          <a:p>
            <a:r>
              <a:rPr lang="en-US" dirty="0" smtClean="0"/>
              <a:t>Interconnection Cost Allocation</a:t>
            </a:r>
          </a:p>
          <a:p>
            <a:pPr lvl="1"/>
            <a:r>
              <a:rPr lang="en-US" dirty="0" smtClean="0"/>
              <a:t>Network costs based on all relevant factors, including </a:t>
            </a:r>
            <a:r>
              <a:rPr lang="en-US" b="1" dirty="0" smtClean="0"/>
              <a:t>network environmental factors</a:t>
            </a:r>
          </a:p>
          <a:p>
            <a:pPr lvl="2"/>
            <a:r>
              <a:rPr lang="en-US" dirty="0" smtClean="0"/>
              <a:t>Consistent with beneficiary pays dicta</a:t>
            </a:r>
          </a:p>
          <a:p>
            <a:pPr lvl="2"/>
            <a:r>
              <a:rPr lang="en-US" dirty="0" smtClean="0"/>
              <a:t>Redefines beneficiary value to include environment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Transmission </a:t>
            </a:r>
            <a:br>
              <a:rPr lang="en-US" dirty="0" smtClean="0">
                <a:solidFill>
                  <a:schemeClr val="tx2"/>
                </a:solidFill>
              </a:rPr>
            </a:br>
            <a:r>
              <a:rPr lang="en-US" dirty="0" smtClean="0">
                <a:solidFill>
                  <a:schemeClr val="tx2"/>
                </a:solidFill>
              </a:rPr>
              <a:t>Pricing and Access - 3 </a:t>
            </a:r>
            <a:endParaRPr lang="en-US" dirty="0"/>
          </a:p>
        </p:txBody>
      </p:sp>
      <p:sp>
        <p:nvSpPr>
          <p:cNvPr id="3" name="Text Placeholder 2"/>
          <p:cNvSpPr>
            <a:spLocks noGrp="1"/>
          </p:cNvSpPr>
          <p:nvPr>
            <p:ph type="body" sz="quarter" idx="11"/>
          </p:nvPr>
        </p:nvSpPr>
        <p:spPr/>
        <p:txBody>
          <a:bodyPr/>
          <a:lstStyle/>
          <a:p>
            <a:r>
              <a:rPr lang="en-US" dirty="0" smtClean="0"/>
              <a:t>Firm Transmission Access</a:t>
            </a:r>
          </a:p>
          <a:p>
            <a:pPr lvl="1"/>
            <a:r>
              <a:rPr lang="en-US" dirty="0" smtClean="0"/>
              <a:t>Address financial certainty of clean resource projects, drives changes in operations to anticipate higher renewable penetration</a:t>
            </a:r>
          </a:p>
          <a:p>
            <a:pPr lvl="2"/>
            <a:r>
              <a:rPr lang="en-US" dirty="0" smtClean="0"/>
              <a:t>Conditional firm service with much longer duration, or, better…</a:t>
            </a:r>
          </a:p>
          <a:p>
            <a:pPr lvl="2"/>
            <a:r>
              <a:rPr lang="en-US" dirty="0" smtClean="0"/>
              <a:t>System design paradigm based on grid sharing and optimizing (managing) to change imperative of service to more polluting resources to curtailing them, </a:t>
            </a:r>
            <a:r>
              <a:rPr lang="en-US" b="1" dirty="0" smtClean="0"/>
              <a:t>produce FTR for </a:t>
            </a:r>
            <a:r>
              <a:rPr lang="en-US" b="1" dirty="0" err="1" smtClean="0"/>
              <a:t>renewables</a:t>
            </a:r>
            <a:r>
              <a:rPr lang="en-US" b="1"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RAP and Rich</a:t>
            </a:r>
            <a:endParaRPr lang="en-US" dirty="0"/>
          </a:p>
        </p:txBody>
      </p:sp>
      <p:sp>
        <p:nvSpPr>
          <p:cNvPr id="3" name="Text Placeholder 2"/>
          <p:cNvSpPr>
            <a:spLocks noGrp="1"/>
          </p:cNvSpPr>
          <p:nvPr>
            <p:ph type="body" sz="quarter" idx="11"/>
          </p:nvPr>
        </p:nvSpPr>
        <p:spPr>
          <a:xfrm>
            <a:off x="472321" y="1600200"/>
            <a:ext cx="8214479" cy="4394199"/>
          </a:xfrm>
        </p:spPr>
        <p:txBody>
          <a:bodyPr>
            <a:normAutofit lnSpcReduction="10000"/>
          </a:bodyPr>
          <a:lstStyle/>
          <a:p>
            <a:r>
              <a:rPr lang="en-US" dirty="0" smtClean="0">
                <a:ea typeface="ＭＳ Ｐゴシック" charset="-128"/>
                <a:cs typeface="ＭＳ Ｐゴシック" charset="-128"/>
              </a:rPr>
              <a:t>RAP is a non-profit organization providing technical and educational assistance to government officials on energy and environmental issues. RAP Principals all have extensive utility regulatory experience.</a:t>
            </a:r>
          </a:p>
          <a:p>
            <a:pPr lvl="1"/>
            <a:r>
              <a:rPr lang="en-US" dirty="0" smtClean="0"/>
              <a:t>Richard Sedano directs </a:t>
            </a:r>
            <a:r>
              <a:rPr lang="en-US" dirty="0" err="1" smtClean="0"/>
              <a:t>RAP’s</a:t>
            </a:r>
            <a:r>
              <a:rPr lang="en-US" dirty="0" smtClean="0"/>
              <a:t> US Program. He was commissioner of the Vermont Department of Public Service from 1991-2001 and is an engineer.</a:t>
            </a:r>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Transmission </a:t>
            </a:r>
            <a:br>
              <a:rPr lang="en-US" dirty="0" smtClean="0">
                <a:solidFill>
                  <a:schemeClr val="tx2"/>
                </a:solidFill>
              </a:rPr>
            </a:br>
            <a:r>
              <a:rPr lang="en-US" dirty="0" smtClean="0">
                <a:solidFill>
                  <a:schemeClr val="tx2"/>
                </a:solidFill>
              </a:rPr>
              <a:t>Pricing and Access - 4</a:t>
            </a:r>
            <a:endParaRPr lang="en-US" dirty="0"/>
          </a:p>
        </p:txBody>
      </p:sp>
      <p:sp>
        <p:nvSpPr>
          <p:cNvPr id="3" name="Text Placeholder 2"/>
          <p:cNvSpPr>
            <a:spLocks noGrp="1"/>
          </p:cNvSpPr>
          <p:nvPr>
            <p:ph type="body" sz="quarter" idx="11"/>
          </p:nvPr>
        </p:nvSpPr>
        <p:spPr/>
        <p:txBody>
          <a:bodyPr/>
          <a:lstStyle/>
          <a:p>
            <a:r>
              <a:rPr lang="en-US" dirty="0" smtClean="0"/>
              <a:t>Transmission Rate Design</a:t>
            </a:r>
          </a:p>
          <a:p>
            <a:pPr lvl="1"/>
            <a:r>
              <a:rPr lang="en-US" dirty="0" smtClean="0"/>
              <a:t>Energy basis, not capacity, to </a:t>
            </a:r>
            <a:r>
              <a:rPr lang="en-US" b="1" dirty="0" smtClean="0"/>
              <a:t>remove bias favoring high load factor</a:t>
            </a:r>
            <a:r>
              <a:rPr lang="en-US" dirty="0" smtClean="0"/>
              <a:t> resources</a:t>
            </a:r>
          </a:p>
          <a:p>
            <a:pPr lvl="2"/>
            <a:r>
              <a:rPr lang="en-US" dirty="0" smtClean="0"/>
              <a:t>Reflect long run marginal cost</a:t>
            </a:r>
          </a:p>
          <a:p>
            <a:r>
              <a:rPr lang="en-US" dirty="0" smtClean="0"/>
              <a:t>New Transmission</a:t>
            </a:r>
          </a:p>
          <a:p>
            <a:pPr lvl="1"/>
            <a:r>
              <a:rPr lang="en-US" dirty="0" smtClean="0"/>
              <a:t>Incentives to favor facilities enabling connection of non-polluting resources</a:t>
            </a:r>
          </a:p>
          <a:p>
            <a:pPr lvl="1"/>
            <a:r>
              <a:rPr lang="en-US" dirty="0" smtClean="0"/>
              <a:t>Non-wires alternatives required, </a:t>
            </a:r>
            <a:r>
              <a:rPr lang="en-US" b="1" dirty="0" smtClean="0"/>
              <a:t>paid same as transmission</a:t>
            </a:r>
            <a:r>
              <a:rPr lang="en-US" dirty="0" smtClean="0"/>
              <a:t> (see planning)</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Markets</a:t>
            </a:r>
            <a:endParaRPr lang="en-US" dirty="0"/>
          </a:p>
        </p:txBody>
      </p:sp>
      <p:sp>
        <p:nvSpPr>
          <p:cNvPr id="3" name="Text Placeholder 2"/>
          <p:cNvSpPr>
            <a:spLocks noGrp="1"/>
          </p:cNvSpPr>
          <p:nvPr>
            <p:ph type="body" sz="quarter" idx="11"/>
          </p:nvPr>
        </p:nvSpPr>
        <p:spPr/>
        <p:txBody>
          <a:bodyPr/>
          <a:lstStyle/>
          <a:p>
            <a:r>
              <a:rPr lang="en-US" dirty="0" smtClean="0"/>
              <a:t>Produce </a:t>
            </a:r>
            <a:r>
              <a:rPr lang="en-US" b="1" dirty="0" smtClean="0"/>
              <a:t>right capacity in right places</a:t>
            </a:r>
          </a:p>
          <a:p>
            <a:pPr lvl="1"/>
            <a:r>
              <a:rPr lang="en-US" dirty="0" smtClean="0"/>
              <a:t>Non-polluting</a:t>
            </a:r>
          </a:p>
          <a:p>
            <a:pPr lvl="1"/>
            <a:r>
              <a:rPr lang="en-US" dirty="0" smtClean="0"/>
              <a:t>Enabling non-polluting (</a:t>
            </a:r>
            <a:r>
              <a:rPr lang="en-US" dirty="0" err="1" smtClean="0"/>
              <a:t>dispatchable</a:t>
            </a:r>
            <a:r>
              <a:rPr lang="en-US" dirty="0" smtClean="0"/>
              <a:t>, responsive demand, storage and supply)</a:t>
            </a:r>
          </a:p>
          <a:p>
            <a:pPr lvl="1"/>
            <a:r>
              <a:rPr lang="en-US" dirty="0" smtClean="0"/>
              <a:t>Payments, Auction winners differentiated by pollution costs, energy benefits</a:t>
            </a:r>
          </a:p>
          <a:p>
            <a:pPr lvl="2"/>
            <a:r>
              <a:rPr lang="en-US" dirty="0" smtClean="0"/>
              <a:t>Phase out capacity payments to polluting resources</a:t>
            </a:r>
          </a:p>
          <a:p>
            <a:pPr lvl="2"/>
            <a:r>
              <a:rPr lang="en-US" dirty="0" smtClean="0"/>
              <a:t>Differentiation already occurs between new and old</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Dispatch</a:t>
            </a:r>
            <a:endParaRPr lang="en-US" dirty="0"/>
          </a:p>
        </p:txBody>
      </p:sp>
      <p:sp>
        <p:nvSpPr>
          <p:cNvPr id="3" name="Text Placeholder 2"/>
          <p:cNvSpPr>
            <a:spLocks noGrp="1"/>
          </p:cNvSpPr>
          <p:nvPr>
            <p:ph type="body" sz="quarter" idx="11"/>
          </p:nvPr>
        </p:nvSpPr>
        <p:spPr/>
        <p:txBody>
          <a:bodyPr/>
          <a:lstStyle/>
          <a:p>
            <a:r>
              <a:rPr lang="en-US" dirty="0" smtClean="0"/>
              <a:t>Environmental Dispatch</a:t>
            </a:r>
          </a:p>
          <a:p>
            <a:r>
              <a:rPr lang="en-US" dirty="0" smtClean="0"/>
              <a:t>Efficiency (heat rate) Dispatch</a:t>
            </a:r>
          </a:p>
          <a:p>
            <a:r>
              <a:rPr lang="en-US" dirty="0" smtClean="0"/>
              <a:t>Operations including demand resources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Services</a:t>
            </a:r>
            <a:endParaRPr lang="en-US" dirty="0"/>
          </a:p>
        </p:txBody>
      </p:sp>
      <p:sp>
        <p:nvSpPr>
          <p:cNvPr id="3" name="Text Placeholder 2"/>
          <p:cNvSpPr>
            <a:spLocks noGrp="1"/>
          </p:cNvSpPr>
          <p:nvPr>
            <p:ph type="body" sz="quarter" idx="11"/>
          </p:nvPr>
        </p:nvSpPr>
        <p:spPr/>
        <p:txBody>
          <a:bodyPr/>
          <a:lstStyle/>
          <a:p>
            <a:r>
              <a:rPr lang="en-US" dirty="0" smtClean="0"/>
              <a:t>Specific to supporting renewable resources</a:t>
            </a:r>
          </a:p>
          <a:p>
            <a:r>
              <a:rPr lang="en-US" dirty="0" smtClean="0"/>
              <a:t>Valuing </a:t>
            </a:r>
            <a:r>
              <a:rPr lang="en-US" b="1" dirty="0" err="1" smtClean="0"/>
              <a:t>dispatchable</a:t>
            </a:r>
            <a:r>
              <a:rPr lang="en-US" b="1" dirty="0" smtClean="0"/>
              <a:t> and responsive resources </a:t>
            </a:r>
            <a:r>
              <a:rPr lang="en-US" dirty="0" smtClean="0"/>
              <a:t>needs a reset</a:t>
            </a:r>
          </a:p>
          <a:p>
            <a:r>
              <a:rPr lang="en-US" dirty="0" smtClean="0"/>
              <a:t>Encouraged by new FERC NOPR</a:t>
            </a:r>
          </a:p>
          <a:p>
            <a:pPr lvl="1"/>
            <a:r>
              <a:rPr lang="en-US" dirty="0" smtClean="0"/>
              <a:t>“Frequency Regulation Compensation in the Organized Wholesale Power Markets</a:t>
            </a:r>
          </a:p>
          <a:p>
            <a:pPr lvl="1"/>
            <a:r>
              <a:rPr lang="en-US" dirty="0" smtClean="0"/>
              <a:t>Applies directly to RTO regions only</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82820" y="368300"/>
            <a:ext cx="4889500" cy="6121400"/>
          </a:xfrm>
          <a:prstGeom prst="rect">
            <a:avLst/>
          </a:prstGeom>
        </p:spPr>
      </p:pic>
      <p:sp>
        <p:nvSpPr>
          <p:cNvPr id="6" name="TextBox 5"/>
          <p:cNvSpPr txBox="1"/>
          <p:nvPr/>
        </p:nvSpPr>
        <p:spPr>
          <a:xfrm>
            <a:off x="6079067" y="4511764"/>
            <a:ext cx="2379133" cy="1200329"/>
          </a:xfrm>
          <a:prstGeom prst="rect">
            <a:avLst/>
          </a:prstGeom>
          <a:noFill/>
        </p:spPr>
        <p:txBody>
          <a:bodyPr wrap="square" rtlCol="0">
            <a:spAutoFit/>
          </a:bodyPr>
          <a:lstStyle/>
          <a:p>
            <a:r>
              <a:rPr lang="en-US" dirty="0" smtClean="0"/>
              <a:t>Western Wind and Solar Integration Study (WWSIS)</a:t>
            </a:r>
          </a:p>
          <a:p>
            <a:r>
              <a:rPr lang="en-US" dirty="0" smtClean="0"/>
              <a:t>NREL May 2010</a:t>
            </a:r>
            <a:endParaRPr lang="en-US" dirty="0"/>
          </a:p>
        </p:txBody>
      </p:sp>
      <p:sp>
        <p:nvSpPr>
          <p:cNvPr id="8" name="TextBox 7"/>
          <p:cNvSpPr txBox="1"/>
          <p:nvPr/>
        </p:nvSpPr>
        <p:spPr>
          <a:xfrm>
            <a:off x="5367867" y="1100666"/>
            <a:ext cx="3090333" cy="3139321"/>
          </a:xfrm>
          <a:prstGeom prst="rect">
            <a:avLst/>
          </a:prstGeom>
          <a:noFill/>
        </p:spPr>
        <p:txBody>
          <a:bodyPr wrap="square" rtlCol="0">
            <a:spAutoFit/>
          </a:bodyPr>
          <a:lstStyle/>
          <a:p>
            <a:r>
              <a:rPr lang="en-US" sz="2200" dirty="0" smtClean="0">
                <a:latin typeface="Georgia"/>
                <a:cs typeface="Georgia"/>
              </a:rPr>
              <a:t>With 35% </a:t>
            </a:r>
            <a:r>
              <a:rPr lang="en-US" sz="2200" dirty="0" err="1" smtClean="0">
                <a:latin typeface="Georgia"/>
                <a:cs typeface="Georgia"/>
              </a:rPr>
              <a:t>renewables</a:t>
            </a:r>
            <a:r>
              <a:rPr lang="en-US" sz="2200" dirty="0" smtClean="0">
                <a:latin typeface="Georgia"/>
                <a:cs typeface="Georgia"/>
              </a:rPr>
              <a:t>, system operators must now balance generation against the net load. This may be straightforward (top, July) or challenging (bottom, April) </a:t>
            </a:r>
          </a:p>
          <a:p>
            <a:r>
              <a:rPr lang="en-US" sz="2200" dirty="0" smtClean="0">
                <a:solidFill>
                  <a:schemeClr val="accent1">
                    <a:lumMod val="50000"/>
                  </a:schemeClr>
                </a:solidFill>
                <a:latin typeface="Georgia"/>
                <a:cs typeface="Georgia"/>
              </a:rPr>
              <a:t>Green is wind</a:t>
            </a:r>
            <a:endParaRPr lang="en-US" sz="2200" dirty="0">
              <a:solidFill>
                <a:schemeClr val="accent1">
                  <a:lumMod val="50000"/>
                </a:schemeClr>
              </a:solidFill>
              <a:latin typeface="Georgia"/>
              <a:cs typeface="Georgi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73100" y="374650"/>
            <a:ext cx="6273800" cy="6108700"/>
          </a:xfrm>
          <a:prstGeom prst="rect">
            <a:avLst/>
          </a:prstGeom>
        </p:spPr>
      </p:pic>
      <p:sp>
        <p:nvSpPr>
          <p:cNvPr id="4" name="TextBox 3"/>
          <p:cNvSpPr txBox="1"/>
          <p:nvPr/>
        </p:nvSpPr>
        <p:spPr>
          <a:xfrm>
            <a:off x="6946900" y="643467"/>
            <a:ext cx="1976967" cy="5324535"/>
          </a:xfrm>
          <a:prstGeom prst="rect">
            <a:avLst/>
          </a:prstGeom>
          <a:noFill/>
        </p:spPr>
        <p:txBody>
          <a:bodyPr wrap="square" rtlCol="0">
            <a:spAutoFit/>
          </a:bodyPr>
          <a:lstStyle/>
          <a:p>
            <a:r>
              <a:rPr lang="en-US" sz="2000" dirty="0" smtClean="0">
                <a:latin typeface="Georgia"/>
                <a:cs typeface="Georgia"/>
              </a:rPr>
              <a:t>35% </a:t>
            </a:r>
            <a:r>
              <a:rPr lang="en-US" sz="2000" dirty="0" err="1" smtClean="0">
                <a:latin typeface="Georgia"/>
                <a:cs typeface="Georgia"/>
              </a:rPr>
              <a:t>renewables</a:t>
            </a:r>
            <a:r>
              <a:rPr lang="en-US" sz="2000" dirty="0" smtClean="0">
                <a:latin typeface="Georgia"/>
                <a:cs typeface="Georgia"/>
              </a:rPr>
              <a:t> have minor impact on other generation in July</a:t>
            </a:r>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latin typeface="Georgia"/>
                <a:cs typeface="Georgia"/>
              </a:rPr>
              <a:t>35% </a:t>
            </a:r>
            <a:r>
              <a:rPr lang="en-US" sz="2000" dirty="0" err="1" smtClean="0">
                <a:latin typeface="Georgia"/>
                <a:cs typeface="Georgia"/>
              </a:rPr>
              <a:t>renewables</a:t>
            </a:r>
            <a:r>
              <a:rPr lang="en-US" sz="2000" dirty="0" smtClean="0">
                <a:latin typeface="Georgia"/>
                <a:cs typeface="Georgia"/>
              </a:rPr>
              <a:t> have significant impact on other generation in April</a:t>
            </a:r>
            <a:endParaRPr lang="en-US" sz="2000" dirty="0">
              <a:latin typeface="Georgia"/>
              <a:cs typeface="Georgi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Georgia"/>
                <a:cs typeface="Georgia"/>
              </a:rPr>
              <a:t>Net loads in April at three RE penetration levels</a:t>
            </a:r>
            <a:endParaRPr lang="en-US" dirty="0">
              <a:latin typeface="Georgia"/>
              <a:cs typeface="Georgia"/>
            </a:endParaRPr>
          </a:p>
        </p:txBody>
      </p:sp>
      <p:pic>
        <p:nvPicPr>
          <p:cNvPr id="3" name="Picture 2"/>
          <p:cNvPicPr>
            <a:picLocks noChangeAspect="1"/>
          </p:cNvPicPr>
          <p:nvPr/>
        </p:nvPicPr>
        <p:blipFill>
          <a:blip r:embed="rId2"/>
          <a:stretch>
            <a:fillRect/>
          </a:stretch>
        </p:blipFill>
        <p:spPr>
          <a:xfrm>
            <a:off x="1439935" y="1957916"/>
            <a:ext cx="6675808" cy="4290484"/>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Graphic I Want to See</a:t>
            </a:r>
            <a:endParaRPr lang="en-US" dirty="0"/>
          </a:p>
        </p:txBody>
      </p:sp>
      <p:sp>
        <p:nvSpPr>
          <p:cNvPr id="3" name="Text Placeholder 2"/>
          <p:cNvSpPr>
            <a:spLocks noGrp="1"/>
          </p:cNvSpPr>
          <p:nvPr>
            <p:ph type="body" sz="quarter" idx="11"/>
          </p:nvPr>
        </p:nvSpPr>
        <p:spPr/>
        <p:txBody>
          <a:bodyPr/>
          <a:lstStyle/>
          <a:p>
            <a:r>
              <a:rPr lang="en-US" dirty="0" smtClean="0"/>
              <a:t>Load (adjusted for EE)</a:t>
            </a:r>
          </a:p>
          <a:p>
            <a:r>
              <a:rPr lang="en-US" dirty="0" smtClean="0"/>
              <a:t>Minus intermittent </a:t>
            </a:r>
            <a:r>
              <a:rPr lang="en-US" dirty="0" err="1" smtClean="0"/>
              <a:t>renewables</a:t>
            </a:r>
            <a:r>
              <a:rPr lang="en-US" dirty="0" smtClean="0"/>
              <a:t> (W-S)</a:t>
            </a:r>
          </a:p>
          <a:p>
            <a:r>
              <a:rPr lang="en-US" dirty="0" smtClean="0"/>
              <a:t>Minus base load generation</a:t>
            </a:r>
          </a:p>
          <a:p>
            <a:r>
              <a:rPr lang="en-US" dirty="0" smtClean="0"/>
              <a:t>Leaves load to be served by </a:t>
            </a:r>
            <a:r>
              <a:rPr lang="en-US" dirty="0" err="1" smtClean="0"/>
              <a:t>dispatchable</a:t>
            </a:r>
            <a:r>
              <a:rPr lang="en-US" dirty="0" smtClean="0"/>
              <a:t> resources</a:t>
            </a:r>
          </a:p>
          <a:p>
            <a:r>
              <a:rPr lang="en-US" dirty="0" smtClean="0"/>
              <a:t>Today, forecasted 30% </a:t>
            </a:r>
            <a:r>
              <a:rPr lang="en-US" dirty="0" err="1" smtClean="0"/>
              <a:t>renewables</a:t>
            </a:r>
            <a:r>
              <a:rPr lang="en-US" dirty="0" smtClean="0"/>
              <a:t>, that graphic would show </a:t>
            </a:r>
            <a:r>
              <a:rPr lang="en-US" b="1" dirty="0" smtClean="0"/>
              <a:t>too much base load</a:t>
            </a:r>
            <a:r>
              <a:rPr lang="en-US" dirty="0" smtClean="0"/>
              <a:t>, </a:t>
            </a:r>
            <a:r>
              <a:rPr lang="en-US" b="1" dirty="0" smtClean="0"/>
              <a:t>not enough </a:t>
            </a:r>
            <a:r>
              <a:rPr lang="en-US" b="1" dirty="0" err="1" smtClean="0"/>
              <a:t>dispatchable</a:t>
            </a:r>
            <a:endParaRPr lang="en-US" b="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Variable + Responsive</a:t>
            </a:r>
            <a:endParaRPr lang="en-US" dirty="0"/>
          </a:p>
        </p:txBody>
      </p:sp>
      <p:sp>
        <p:nvSpPr>
          <p:cNvPr id="3" name="Text Placeholder 2"/>
          <p:cNvSpPr>
            <a:spLocks noGrp="1"/>
          </p:cNvSpPr>
          <p:nvPr>
            <p:ph type="body" sz="quarter" idx="11"/>
          </p:nvPr>
        </p:nvSpPr>
        <p:spPr/>
        <p:txBody>
          <a:bodyPr/>
          <a:lstStyle/>
          <a:p>
            <a:r>
              <a:rPr lang="en-US" dirty="0" smtClean="0"/>
              <a:t>As wind and solar capacity rises, the amount of responsive resource needed to enable full use of this variable energy will rise, perhaps increasing compensation, perhaps drawing more suitable resources into the market</a:t>
            </a:r>
          </a:p>
          <a:p>
            <a:pPr lvl="1"/>
            <a:r>
              <a:rPr lang="en-US" dirty="0" smtClean="0"/>
              <a:t>A response that simply curtails wind and solar is not consistent with environmental goals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Transmission </a:t>
            </a:r>
            <a:br>
              <a:rPr lang="en-US" dirty="0" smtClean="0"/>
            </a:br>
            <a:r>
              <a:rPr lang="en-US" dirty="0" smtClean="0"/>
              <a:t>Planning and Siting</a:t>
            </a:r>
            <a:endParaRPr lang="en-US" dirty="0"/>
          </a:p>
        </p:txBody>
      </p:sp>
      <p:sp>
        <p:nvSpPr>
          <p:cNvPr id="3" name="Text Placeholder 2"/>
          <p:cNvSpPr>
            <a:spLocks noGrp="1"/>
          </p:cNvSpPr>
          <p:nvPr>
            <p:ph type="body" sz="quarter" idx="11"/>
          </p:nvPr>
        </p:nvSpPr>
        <p:spPr>
          <a:xfrm>
            <a:off x="472321" y="1417638"/>
            <a:ext cx="8214479" cy="4078288"/>
          </a:xfrm>
        </p:spPr>
        <p:txBody>
          <a:bodyPr/>
          <a:lstStyle/>
          <a:p>
            <a:r>
              <a:rPr lang="en-US" dirty="0" smtClean="0"/>
              <a:t>Scenarios reflecting clean resource investment with plans to achieve them</a:t>
            </a:r>
          </a:p>
          <a:p>
            <a:pPr lvl="1"/>
            <a:r>
              <a:rPr lang="en-US" dirty="0" smtClean="0"/>
              <a:t>Interconnection planning</a:t>
            </a:r>
          </a:p>
          <a:p>
            <a:pPr lvl="1"/>
            <a:r>
              <a:rPr lang="en-US" dirty="0" smtClean="0"/>
              <a:t>Renewable Energy Zones</a:t>
            </a:r>
          </a:p>
          <a:p>
            <a:r>
              <a:rPr lang="en-US" dirty="0" smtClean="0"/>
              <a:t>Valuing system value of Non-wires Alternatives (equate to paying for transmission)</a:t>
            </a:r>
          </a:p>
          <a:p>
            <a:r>
              <a:rPr lang="en-US" dirty="0" smtClean="0"/>
              <a:t>“National Interest Renewable Transmission”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a:t>
            </a:r>
            <a:endParaRPr lang="en-US" dirty="0"/>
          </a:p>
        </p:txBody>
      </p:sp>
      <p:sp>
        <p:nvSpPr>
          <p:cNvPr id="3" name="Text Placeholder 2"/>
          <p:cNvSpPr>
            <a:spLocks noGrp="1"/>
          </p:cNvSpPr>
          <p:nvPr>
            <p:ph type="body" sz="quarter" idx="11"/>
          </p:nvPr>
        </p:nvSpPr>
        <p:spPr/>
        <p:txBody>
          <a:bodyPr/>
          <a:lstStyle/>
          <a:p>
            <a:r>
              <a:rPr lang="en-US" dirty="0" smtClean="0"/>
              <a:t>Energy and the environment are inextricably linked</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Policy Overlays - 1</a:t>
            </a:r>
            <a:endParaRPr lang="en-US" dirty="0"/>
          </a:p>
        </p:txBody>
      </p:sp>
      <p:sp>
        <p:nvSpPr>
          <p:cNvPr id="3" name="Text Placeholder 2"/>
          <p:cNvSpPr>
            <a:spLocks noGrp="1"/>
          </p:cNvSpPr>
          <p:nvPr>
            <p:ph type="body" sz="quarter" idx="11"/>
          </p:nvPr>
        </p:nvSpPr>
        <p:spPr>
          <a:xfrm>
            <a:off x="472321" y="1600201"/>
            <a:ext cx="8214479" cy="4461932"/>
          </a:xfrm>
        </p:spPr>
        <p:txBody>
          <a:bodyPr>
            <a:normAutofit fontScale="92500" lnSpcReduction="10000"/>
          </a:bodyPr>
          <a:lstStyle/>
          <a:p>
            <a:pPr lvl="0"/>
            <a:r>
              <a:rPr lang="en-US" dirty="0" smtClean="0"/>
              <a:t>Directives</a:t>
            </a:r>
          </a:p>
          <a:p>
            <a:pPr lvl="1"/>
            <a:r>
              <a:rPr lang="en-US" dirty="0" smtClean="0"/>
              <a:t>Energy Efficiency Standard</a:t>
            </a:r>
          </a:p>
          <a:p>
            <a:pPr lvl="2"/>
            <a:r>
              <a:rPr lang="en-US" dirty="0" smtClean="0"/>
              <a:t>Loading Order</a:t>
            </a:r>
          </a:p>
          <a:p>
            <a:pPr lvl="1"/>
            <a:r>
              <a:rPr lang="en-US" dirty="0" smtClean="0"/>
              <a:t>Renewable Energy Standard</a:t>
            </a:r>
          </a:p>
          <a:p>
            <a:pPr lvl="2"/>
            <a:r>
              <a:rPr lang="en-US" dirty="0" smtClean="0"/>
              <a:t>Clean Energy Standard</a:t>
            </a:r>
          </a:p>
          <a:p>
            <a:pPr lvl="1"/>
            <a:r>
              <a:rPr lang="en-US" dirty="0" smtClean="0"/>
              <a:t>DG Policies</a:t>
            </a:r>
          </a:p>
          <a:p>
            <a:pPr lvl="1"/>
            <a:r>
              <a:rPr lang="en-US" dirty="0" smtClean="0"/>
              <a:t>Environmental regulation</a:t>
            </a:r>
          </a:p>
          <a:p>
            <a:pPr lvl="2"/>
            <a:r>
              <a:rPr lang="en-US" dirty="0" smtClean="0"/>
              <a:t>Generation Performance Standard</a:t>
            </a:r>
          </a:p>
          <a:p>
            <a:pPr lvl="2"/>
            <a:r>
              <a:rPr lang="en-US" dirty="0" smtClean="0"/>
              <a:t>Or an Emissions Portfolio Standard</a:t>
            </a:r>
          </a:p>
          <a:p>
            <a:pPr lvl="0"/>
            <a:r>
              <a:rPr lang="en-US" dirty="0" smtClean="0"/>
              <a:t>Statutory Limitations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Policy Overlays -2</a:t>
            </a:r>
            <a:endParaRPr lang="en-US" dirty="0"/>
          </a:p>
        </p:txBody>
      </p:sp>
      <p:sp>
        <p:nvSpPr>
          <p:cNvPr id="3" name="Text Placeholder 2"/>
          <p:cNvSpPr>
            <a:spLocks noGrp="1"/>
          </p:cNvSpPr>
          <p:nvPr>
            <p:ph type="body" sz="quarter" idx="11"/>
          </p:nvPr>
        </p:nvSpPr>
        <p:spPr>
          <a:xfrm>
            <a:off x="472321" y="1417638"/>
            <a:ext cx="8214479" cy="4078288"/>
          </a:xfrm>
        </p:spPr>
        <p:txBody>
          <a:bodyPr/>
          <a:lstStyle/>
          <a:p>
            <a:pPr lvl="0"/>
            <a:r>
              <a:rPr lang="en-US" dirty="0" smtClean="0"/>
              <a:t>Considerations</a:t>
            </a:r>
          </a:p>
          <a:p>
            <a:pPr lvl="1"/>
            <a:r>
              <a:rPr lang="en-US" dirty="0" smtClean="0"/>
              <a:t>Land and Water use</a:t>
            </a:r>
          </a:p>
          <a:p>
            <a:pPr lvl="1"/>
            <a:r>
              <a:rPr lang="en-US" dirty="0" smtClean="0"/>
              <a:t>Prospective carbon limits</a:t>
            </a:r>
          </a:p>
          <a:p>
            <a:pPr lvl="1"/>
            <a:r>
              <a:rPr lang="en-US" dirty="0" smtClean="0"/>
              <a:t>Cost</a:t>
            </a:r>
          </a:p>
          <a:p>
            <a:pPr lvl="1"/>
            <a:r>
              <a:rPr lang="en-US" dirty="0" smtClean="0"/>
              <a:t>Local control or influence</a:t>
            </a:r>
          </a:p>
          <a:p>
            <a:pPr lvl="1"/>
            <a:r>
              <a:rPr lang="en-US" dirty="0" smtClean="0"/>
              <a:t>Markets and Competition</a:t>
            </a:r>
          </a:p>
          <a:p>
            <a:pPr lvl="1"/>
            <a:r>
              <a:rPr lang="en-US" dirty="0" smtClean="0"/>
              <a:t>Diversification</a:t>
            </a:r>
          </a:p>
          <a:p>
            <a:pPr lvl="1"/>
            <a:r>
              <a:rPr lang="en-US" dirty="0" smtClean="0"/>
              <a:t>Energy Security (Yes! Still on this list!)</a:t>
            </a:r>
          </a:p>
          <a:p>
            <a:pPr lvl="1"/>
            <a:r>
              <a:rPr lang="en-US" dirty="0" smtClean="0"/>
              <a:t>Emerging end uses (transportation)</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Bias so Bad?</a:t>
            </a:r>
            <a:endParaRPr lang="en-US" dirty="0"/>
          </a:p>
        </p:txBody>
      </p:sp>
      <p:sp>
        <p:nvSpPr>
          <p:cNvPr id="3" name="Text Placeholder 2"/>
          <p:cNvSpPr>
            <a:spLocks noGrp="1"/>
          </p:cNvSpPr>
          <p:nvPr>
            <p:ph type="body" sz="quarter" idx="11"/>
          </p:nvPr>
        </p:nvSpPr>
        <p:spPr>
          <a:xfrm>
            <a:off x="472321" y="1600201"/>
            <a:ext cx="8214479" cy="4478866"/>
          </a:xfrm>
        </p:spPr>
        <p:txBody>
          <a:bodyPr>
            <a:normAutofit lnSpcReduction="10000"/>
          </a:bodyPr>
          <a:lstStyle/>
          <a:p>
            <a:r>
              <a:rPr lang="en-US" dirty="0" smtClean="0"/>
              <a:t>Regulators don’t want to “pick winners”</a:t>
            </a:r>
          </a:p>
          <a:p>
            <a:r>
              <a:rPr lang="en-US" dirty="0" smtClean="0"/>
              <a:t>Reliability and market rules strive to treat competitors fairly and assure safe, reliable svc.</a:t>
            </a:r>
          </a:p>
          <a:p>
            <a:r>
              <a:rPr lang="en-US" dirty="0" smtClean="0"/>
              <a:t>If planning process only gets us enough power…</a:t>
            </a:r>
          </a:p>
          <a:p>
            <a:r>
              <a:rPr lang="en-US" dirty="0" smtClean="0"/>
              <a:t>How do we get the energy supplies we </a:t>
            </a:r>
            <a:r>
              <a:rPr lang="en-US" b="1" dirty="0" smtClean="0"/>
              <a:t>want</a:t>
            </a:r>
            <a:r>
              <a:rPr lang="en-US" dirty="0" smtClean="0"/>
              <a:t>?</a:t>
            </a:r>
          </a:p>
          <a:p>
            <a:r>
              <a:rPr lang="en-US" dirty="0" smtClean="0"/>
              <a:t>Policy is already guiding “winners”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Clean First takes hold?</a:t>
            </a:r>
            <a:endParaRPr lang="en-US" dirty="0"/>
          </a:p>
        </p:txBody>
      </p:sp>
      <p:sp>
        <p:nvSpPr>
          <p:cNvPr id="3" name="Text Placeholder 2"/>
          <p:cNvSpPr>
            <a:spLocks noGrp="1"/>
          </p:cNvSpPr>
          <p:nvPr>
            <p:ph type="body" sz="quarter" idx="11"/>
          </p:nvPr>
        </p:nvSpPr>
        <p:spPr/>
        <p:txBody>
          <a:bodyPr/>
          <a:lstStyle/>
          <a:p>
            <a:r>
              <a:rPr lang="en-US" dirty="0" smtClean="0"/>
              <a:t>Environmental considerations are as important as reliability</a:t>
            </a:r>
          </a:p>
          <a:p>
            <a:pPr lvl="1"/>
            <a:r>
              <a:rPr lang="en-US" dirty="0" smtClean="0"/>
              <a:t>Could influence generation queue, access, operating rules (imbalance penalties, dispatch)</a:t>
            </a:r>
          </a:p>
          <a:p>
            <a:pPr lvl="1"/>
            <a:r>
              <a:rPr lang="en-US" dirty="0" smtClean="0"/>
              <a:t>Markets in service of reliability and environment</a:t>
            </a:r>
          </a:p>
          <a:p>
            <a:pPr marL="342900" lvl="1" indent="-342900">
              <a:buFont typeface="Arial"/>
              <a:buChar char="•"/>
            </a:pPr>
            <a:r>
              <a:rPr lang="en-US" sz="3200" dirty="0" smtClean="0"/>
              <a:t>Redefine “just and reasonable rates”</a:t>
            </a:r>
          </a:p>
          <a:p>
            <a:r>
              <a:rPr lang="en-US" dirty="0" smtClean="0"/>
              <a:t>Redefine “undue discrimination”</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can states do? </a:t>
            </a:r>
            <a:br>
              <a:rPr lang="en-US" dirty="0" smtClean="0"/>
            </a:br>
            <a:r>
              <a:rPr lang="en-US" dirty="0" smtClean="0"/>
              <a:t>A Starter’s List</a:t>
            </a:r>
            <a:endParaRPr lang="en-US" dirty="0"/>
          </a:p>
        </p:txBody>
      </p:sp>
      <p:sp>
        <p:nvSpPr>
          <p:cNvPr id="3" name="Text Placeholder 2"/>
          <p:cNvSpPr>
            <a:spLocks noGrp="1"/>
          </p:cNvSpPr>
          <p:nvPr>
            <p:ph type="body" sz="quarter" idx="11"/>
          </p:nvPr>
        </p:nvSpPr>
        <p:spPr>
          <a:xfrm>
            <a:off x="472321" y="1600200"/>
            <a:ext cx="8214479" cy="4692649"/>
          </a:xfrm>
        </p:spPr>
        <p:txBody>
          <a:bodyPr>
            <a:normAutofit fontScale="85000" lnSpcReduction="20000"/>
          </a:bodyPr>
          <a:lstStyle/>
          <a:p>
            <a:r>
              <a:rPr lang="en-US" dirty="0" smtClean="0"/>
              <a:t>Renewable energy zones – consider building enabling transmission to where wind (location-constrained resource) is</a:t>
            </a:r>
          </a:p>
          <a:p>
            <a:r>
              <a:rPr lang="en-US" dirty="0" smtClean="0"/>
              <a:t>Reassess value of </a:t>
            </a:r>
            <a:r>
              <a:rPr lang="en-US" dirty="0" err="1" smtClean="0"/>
              <a:t>dispatchable</a:t>
            </a:r>
            <a:r>
              <a:rPr lang="en-US" dirty="0" smtClean="0"/>
              <a:t> resources (supply and demand) for higher wind volumes</a:t>
            </a:r>
          </a:p>
          <a:p>
            <a:r>
              <a:rPr lang="en-US" dirty="0" smtClean="0"/>
              <a:t>Coordinated procurement of </a:t>
            </a:r>
            <a:r>
              <a:rPr lang="en-US" dirty="0" err="1" smtClean="0"/>
              <a:t>renewables</a:t>
            </a:r>
            <a:r>
              <a:rPr lang="en-US" dirty="0" smtClean="0"/>
              <a:t> (+?)</a:t>
            </a:r>
          </a:p>
          <a:p>
            <a:r>
              <a:rPr lang="en-US" dirty="0" smtClean="0"/>
              <a:t>Use participant funding of transmission to assert participant priority rights</a:t>
            </a:r>
          </a:p>
          <a:p>
            <a:r>
              <a:rPr lang="en-US" dirty="0" smtClean="0"/>
              <a:t>Assess strategy for managing “reasonably foreseeable” new EPA regulations and effects on generating fleet, as Colorado has done</a:t>
            </a:r>
          </a:p>
          <a:p>
            <a:r>
              <a:rPr lang="en-US" dirty="0" smtClean="0"/>
              <a:t>State transmission authorities (more directed)</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Richard Sedano</a:t>
            </a:r>
          </a:p>
          <a:p>
            <a:r>
              <a:rPr lang="en-US" dirty="0" smtClean="0">
                <a:hlinkClick r:id="rId2"/>
              </a:rPr>
              <a:t>rsedano@raponline.org</a:t>
            </a:r>
            <a:endParaRPr lang="en-US" dirty="0" smtClean="0"/>
          </a:p>
          <a:p>
            <a:r>
              <a:rPr lang="en-US" dirty="0" smtClean="0"/>
              <a:t>802 498 0710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afoot</a:t>
            </a:r>
            <a:endParaRPr lang="en-US" dirty="0"/>
          </a:p>
        </p:txBody>
      </p:sp>
      <p:sp>
        <p:nvSpPr>
          <p:cNvPr id="3" name="Text Placeholder 2"/>
          <p:cNvSpPr>
            <a:spLocks noGrp="1"/>
          </p:cNvSpPr>
          <p:nvPr>
            <p:ph type="body" sz="quarter" idx="11"/>
          </p:nvPr>
        </p:nvSpPr>
        <p:spPr/>
        <p:txBody>
          <a:bodyPr/>
          <a:lstStyle/>
          <a:p>
            <a:r>
              <a:rPr lang="en-US" dirty="0" smtClean="0"/>
              <a:t>Environmental Imperatives</a:t>
            </a:r>
          </a:p>
          <a:p>
            <a:r>
              <a:rPr lang="en-US" dirty="0" smtClean="0"/>
              <a:t>Expensive base load options</a:t>
            </a:r>
          </a:p>
          <a:p>
            <a:r>
              <a:rPr lang="en-US" dirty="0" smtClean="0"/>
              <a:t>Costs for variable resources (wind and solar) are dropping</a:t>
            </a:r>
          </a:p>
          <a:p>
            <a:r>
              <a:rPr lang="en-US" dirty="0" smtClean="0"/>
              <a:t>Costs for responsive resources (supply and demand) appear stable or improving</a:t>
            </a:r>
          </a:p>
          <a:p>
            <a:pPr lvl="1"/>
            <a:r>
              <a:rPr lang="en-US" dirty="0" smtClean="0"/>
              <a:t>Supply of demand resources likely enhanced by smart grid and improved market rules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Turning the supply stack on its head</a:t>
            </a:r>
            <a:endParaRPr lang="en-US" dirty="0"/>
          </a:p>
        </p:txBody>
      </p:sp>
      <p:sp>
        <p:nvSpPr>
          <p:cNvPr id="3" name="Text Placeholder 2"/>
          <p:cNvSpPr>
            <a:spLocks noGrp="1"/>
          </p:cNvSpPr>
          <p:nvPr>
            <p:ph type="body" sz="quarter" idx="11"/>
          </p:nvPr>
        </p:nvSpPr>
        <p:spPr>
          <a:xfrm>
            <a:off x="472321" y="1600201"/>
            <a:ext cx="8214479" cy="4428066"/>
          </a:xfrm>
        </p:spPr>
        <p:txBody>
          <a:bodyPr>
            <a:normAutofit lnSpcReduction="10000"/>
          </a:bodyPr>
          <a:lstStyle/>
          <a:p>
            <a:r>
              <a:rPr lang="en-US" dirty="0" smtClean="0"/>
              <a:t>Many are conditioned to start building a supply portfolio with base load sources</a:t>
            </a:r>
          </a:p>
          <a:p>
            <a:pPr lvl="1"/>
            <a:r>
              <a:rPr lang="en-US" dirty="0" smtClean="0"/>
              <a:t>The name says it all</a:t>
            </a:r>
          </a:p>
          <a:p>
            <a:pPr lvl="1"/>
            <a:r>
              <a:rPr lang="en-US" dirty="0" smtClean="0"/>
              <a:t>Lots of energy available all the time</a:t>
            </a:r>
          </a:p>
          <a:p>
            <a:r>
              <a:rPr lang="en-US" dirty="0" smtClean="0"/>
              <a:t>Fill in the high spots with generation that cost less to build and maintain at the ready (intermediate and </a:t>
            </a:r>
            <a:r>
              <a:rPr lang="en-US" dirty="0" err="1" smtClean="0"/>
              <a:t>peakers</a:t>
            </a:r>
            <a:r>
              <a:rPr lang="en-US" dirty="0" smtClean="0"/>
              <a:t>)</a:t>
            </a:r>
          </a:p>
          <a:p>
            <a:r>
              <a:rPr lang="en-US" dirty="0" smtClean="0"/>
              <a:t>Variable resources sub for intermediates and </a:t>
            </a:r>
            <a:r>
              <a:rPr lang="en-US" dirty="0" err="1" smtClean="0"/>
              <a:t>peakers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a Wholesale Market, How Do We Get the Generation We Want (Need?)</a:t>
            </a:r>
            <a:endParaRPr lang="en-US" dirty="0"/>
          </a:p>
        </p:txBody>
      </p:sp>
      <p:sp>
        <p:nvSpPr>
          <p:cNvPr id="3" name="Text Placeholder 2"/>
          <p:cNvSpPr>
            <a:spLocks noGrp="1"/>
          </p:cNvSpPr>
          <p:nvPr>
            <p:ph type="body" sz="quarter" idx="11"/>
          </p:nvPr>
        </p:nvSpPr>
        <p:spPr/>
        <p:txBody>
          <a:bodyPr/>
          <a:lstStyle/>
          <a:p>
            <a:pPr>
              <a:buNone/>
            </a:pPr>
            <a:r>
              <a:rPr lang="en-US" dirty="0" smtClean="0"/>
              <a:t>Owing to a synthesis of environmental and reliability imperatives:</a:t>
            </a:r>
          </a:p>
          <a:p>
            <a:r>
              <a:rPr lang="en-US" dirty="0" smtClean="0"/>
              <a:t>What if the eastern interconnection needs 30% wind and solar by 2030 in order to meet 2050 carbon goals in an orderly and economical way?</a:t>
            </a:r>
          </a:p>
          <a:p>
            <a:r>
              <a:rPr lang="en-US" dirty="0" smtClean="0"/>
              <a:t>40%?</a:t>
            </a:r>
          </a:p>
          <a:p>
            <a:r>
              <a:rPr lang="en-US" dirty="0" smtClean="0"/>
              <a:t>50%?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Brief History of </a:t>
            </a:r>
            <a:br>
              <a:rPr lang="en-US" dirty="0" smtClean="0"/>
            </a:br>
            <a:r>
              <a:rPr lang="en-US" dirty="0" smtClean="0"/>
              <a:t>Power Sector Resources</a:t>
            </a:r>
            <a:endParaRPr lang="en-US" dirty="0"/>
          </a:p>
        </p:txBody>
      </p:sp>
      <p:sp>
        <p:nvSpPr>
          <p:cNvPr id="3" name="Text Placeholder 2"/>
          <p:cNvSpPr>
            <a:spLocks noGrp="1"/>
          </p:cNvSpPr>
          <p:nvPr>
            <p:ph type="body" sz="quarter" idx="11"/>
          </p:nvPr>
        </p:nvSpPr>
        <p:spPr>
          <a:xfrm>
            <a:off x="472321" y="1417638"/>
            <a:ext cx="8214479" cy="4078288"/>
          </a:xfrm>
        </p:spPr>
        <p:txBody>
          <a:bodyPr/>
          <a:lstStyle/>
          <a:p>
            <a:r>
              <a:rPr lang="en-US" dirty="0" smtClean="0"/>
              <a:t>In the beginning, utilities planned and acquired resources</a:t>
            </a:r>
          </a:p>
          <a:p>
            <a:pPr lvl="1"/>
            <a:r>
              <a:rPr lang="en-US" dirty="0" smtClean="0"/>
              <a:t>Just and reasonable rates</a:t>
            </a:r>
          </a:p>
          <a:p>
            <a:pPr lvl="1"/>
            <a:r>
              <a:rPr lang="en-US" dirty="0" smtClean="0"/>
              <a:t>No undue discrimination</a:t>
            </a:r>
          </a:p>
          <a:p>
            <a:pPr lvl="1"/>
            <a:r>
              <a:rPr lang="en-US" dirty="0" smtClean="0"/>
              <a:t>Reliability</a:t>
            </a:r>
          </a:p>
          <a:p>
            <a:r>
              <a:rPr lang="en-US" dirty="0" smtClean="0"/>
              <a:t>1970s: Disruptions in Confidence</a:t>
            </a:r>
          </a:p>
          <a:p>
            <a:pPr lvl="1"/>
            <a:r>
              <a:rPr lang="en-US" dirty="0" smtClean="0"/>
              <a:t>Clean air and water</a:t>
            </a:r>
          </a:p>
          <a:p>
            <a:pPr lvl="1"/>
            <a:r>
              <a:rPr lang="en-US" dirty="0" smtClean="0"/>
              <a:t>Expensive oil</a:t>
            </a:r>
          </a:p>
          <a:p>
            <a:pPr lvl="1"/>
            <a:r>
              <a:rPr lang="en-US" dirty="0" smtClean="0"/>
              <a:t>Nuclear calamity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Government Rouses in Response to Performance</a:t>
            </a:r>
            <a:endParaRPr lang="en-US" dirty="0"/>
          </a:p>
        </p:txBody>
      </p:sp>
      <p:sp>
        <p:nvSpPr>
          <p:cNvPr id="3" name="Text Placeholder 2"/>
          <p:cNvSpPr>
            <a:spLocks noGrp="1"/>
          </p:cNvSpPr>
          <p:nvPr>
            <p:ph type="body" sz="quarter" idx="11"/>
          </p:nvPr>
        </p:nvSpPr>
        <p:spPr/>
        <p:txBody>
          <a:bodyPr/>
          <a:lstStyle/>
          <a:p>
            <a:r>
              <a:rPr lang="en-US" dirty="0" smtClean="0"/>
              <a:t>Cost Disallowances</a:t>
            </a:r>
          </a:p>
          <a:p>
            <a:r>
              <a:rPr lang="en-US" dirty="0" smtClean="0"/>
              <a:t>Public Planning</a:t>
            </a:r>
          </a:p>
          <a:p>
            <a:r>
              <a:rPr lang="en-US" dirty="0" smtClean="0"/>
              <a:t>Competitive Generation</a:t>
            </a:r>
          </a:p>
          <a:p>
            <a:r>
              <a:rPr lang="en-US" dirty="0" smtClean="0"/>
              <a:t>Wholesale Markets Reforms</a:t>
            </a:r>
          </a:p>
          <a:p>
            <a:r>
              <a:rPr lang="en-US" dirty="0" smtClean="0"/>
              <a:t>Retail Markets and Restructuring Utility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Balance of Markets and Authority </a:t>
            </a:r>
            <a:br>
              <a:rPr lang="en-US" dirty="0" smtClean="0"/>
            </a:br>
            <a:r>
              <a:rPr lang="en-US" dirty="0" smtClean="0"/>
              <a:t>Unsettled</a:t>
            </a:r>
            <a:endParaRPr lang="en-US" dirty="0"/>
          </a:p>
        </p:txBody>
      </p:sp>
      <p:sp>
        <p:nvSpPr>
          <p:cNvPr id="3" name="Text Placeholder 2"/>
          <p:cNvSpPr>
            <a:spLocks noGrp="1"/>
          </p:cNvSpPr>
          <p:nvPr>
            <p:ph type="body" sz="quarter" idx="11"/>
          </p:nvPr>
        </p:nvSpPr>
        <p:spPr/>
        <p:txBody>
          <a:bodyPr/>
          <a:lstStyle/>
          <a:p>
            <a:r>
              <a:rPr lang="en-US" dirty="0" smtClean="0"/>
              <a:t>States lose influence to guide planning and especially investment</a:t>
            </a:r>
          </a:p>
          <a:p>
            <a:r>
              <a:rPr lang="en-US" dirty="0" smtClean="0"/>
              <a:t>Reliance on markets means refining market rules, consistent with reliability</a:t>
            </a:r>
          </a:p>
          <a:p>
            <a:r>
              <a:rPr lang="en-US" dirty="0" smtClean="0"/>
              <a:t>New principles, new institutions</a:t>
            </a:r>
          </a:p>
          <a:p>
            <a:pPr lvl="1"/>
            <a:r>
              <a:rPr lang="en-US" dirty="0" smtClean="0"/>
              <a:t>Open access</a:t>
            </a:r>
          </a:p>
          <a:p>
            <a:pPr lvl="1"/>
            <a:r>
              <a:rPr lang="en-US" dirty="0" smtClean="0"/>
              <a:t>ISO, RTO</a:t>
            </a:r>
          </a:p>
          <a:p>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Introducing the New RAP&amp;quot;&quot;/&gt;&lt;property id=&quot;20307&quot; value=&quot;256&quot;/&gt;&lt;/object&gt;&lt;object type=&quot;3&quot; unique_id=&quot;10004&quot;&gt;&lt;property id=&quot;20148&quot; value=&quot;5&quot;/&gt;&lt;property id=&quot;20300&quot; value=&quot;Slide 2 - &amp;quot;Lorem Ipsum Dolor Sit Amet&amp;quot;&quot;/&gt;&lt;property id=&quot;20307&quot; value=&quot;257&quot;/&gt;&lt;/object&gt;&lt;object type=&quot;3&quot; unique_id=&quot;10005&quot;&gt;&lt;property id=&quot;20148&quot; value=&quot;5&quot;/&gt;&lt;property id=&quot;20300&quot; value=&quot;Slide 3 - &amp;quot;Lorem Ipsum Dolor Sit Amet&amp;quot;&quot;/&gt;&lt;property id=&quot;20307&quot; value=&quot;259&quot;/&gt;&lt;/object&gt;&lt;/object&gt;&lt;object type=&quot;8&quot; unique_id=&quot;10010&quot;&gt;&lt;/object&gt;&lt;/object&gt;&lt;/database&gt;"/>
  <p:tag name="MMPROD_NEXTUNIQUEID" val="10009"/>
  <p:tag name="SECTOMILLISECCONVERTED" val="1"/>
</p:tagLst>
</file>

<file path=ppt/theme/theme1.xml><?xml version="1.0" encoding="utf-8"?>
<a:theme xmlns:a="http://schemas.openxmlformats.org/drawingml/2006/main" name="RAP US 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RAP US PowerPoint Template Final.potx</Template>
  <TotalTime>21872</TotalTime>
  <Words>1362</Words>
  <Application>Microsoft Office PowerPoint</Application>
  <PresentationFormat>On-screen Show (4:3)</PresentationFormat>
  <Paragraphs>201</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RAP US Final</vt:lpstr>
      <vt:lpstr>Upending the Supply Stack: Variable and Responsive Resources as Primary Objectives </vt:lpstr>
      <vt:lpstr>Introducing RAP and Rich</vt:lpstr>
      <vt:lpstr>Premise</vt:lpstr>
      <vt:lpstr>Changes afoot</vt:lpstr>
      <vt:lpstr>Turning the supply stack on its head</vt:lpstr>
      <vt:lpstr>In a Wholesale Market, How Do We Get the Generation We Want (Need?)</vt:lpstr>
      <vt:lpstr>Brief History of  Power Sector Resources</vt:lpstr>
      <vt:lpstr>Government Rouses in Response to Performance</vt:lpstr>
      <vt:lpstr>Balance of Markets and Authority  Unsettled</vt:lpstr>
      <vt:lpstr>Doubling Down on Markets</vt:lpstr>
      <vt:lpstr>Status</vt:lpstr>
      <vt:lpstr>Toward Better Decisions  (Defining “Better”)</vt:lpstr>
      <vt:lpstr>Clean First</vt:lpstr>
      <vt:lpstr>Lisbon Treaty  of European Union</vt:lpstr>
      <vt:lpstr>Clean First</vt:lpstr>
      <vt:lpstr>Clean First Policy Categories</vt:lpstr>
      <vt:lpstr>Transmission  Pricing and Access - 1</vt:lpstr>
      <vt:lpstr>Transmission  Pricing and Access - 2 </vt:lpstr>
      <vt:lpstr>Transmission  Pricing and Access - 3 </vt:lpstr>
      <vt:lpstr>Transmission  Pricing and Access - 4</vt:lpstr>
      <vt:lpstr>Capacity Markets</vt:lpstr>
      <vt:lpstr>Dispatch</vt:lpstr>
      <vt:lpstr>Ancillary Services</vt:lpstr>
      <vt:lpstr>Slide 24</vt:lpstr>
      <vt:lpstr>Slide 25</vt:lpstr>
      <vt:lpstr>Net loads in April at three RE penetration levels</vt:lpstr>
      <vt:lpstr>The Graphic I Want to See</vt:lpstr>
      <vt:lpstr>Growing Variable + Responsive</vt:lpstr>
      <vt:lpstr>Transmission  Planning and Siting</vt:lpstr>
      <vt:lpstr>Public Policy Overlays - 1</vt:lpstr>
      <vt:lpstr>Public Policy Overlays -2</vt:lpstr>
      <vt:lpstr>Is Bias so Bad?</vt:lpstr>
      <vt:lpstr>What if Clean First takes hold?</vt:lpstr>
      <vt:lpstr>What can states do?  A Starter’s List</vt:lpstr>
      <vt:lpstr>Slide 35</vt:lpstr>
    </vt:vector>
  </TitlesOfParts>
  <Company>The Regulatory Assistance Project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creator>Ajith Rao</dc:creator>
  <cp:lastModifiedBy> </cp:lastModifiedBy>
  <cp:revision>49</cp:revision>
  <cp:lastPrinted>2011-06-06T21:46:20Z</cp:lastPrinted>
  <dcterms:created xsi:type="dcterms:W3CDTF">2011-06-09T13:53:35Z</dcterms:created>
  <dcterms:modified xsi:type="dcterms:W3CDTF">2011-06-09T23:44:57Z</dcterms:modified>
</cp:coreProperties>
</file>